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3"/>
  </p:notesMasterIdLst>
  <p:sldIdLst>
    <p:sldId id="256" r:id="rId2"/>
    <p:sldId id="274" r:id="rId3"/>
    <p:sldId id="271" r:id="rId4"/>
    <p:sldId id="272" r:id="rId5"/>
    <p:sldId id="278" r:id="rId6"/>
    <p:sldId id="282" r:id="rId7"/>
    <p:sldId id="318" r:id="rId8"/>
    <p:sldId id="279" r:id="rId9"/>
    <p:sldId id="283" r:id="rId10"/>
    <p:sldId id="273" r:id="rId11"/>
    <p:sldId id="319" r:id="rId12"/>
    <p:sldId id="285" r:id="rId13"/>
    <p:sldId id="281" r:id="rId14"/>
    <p:sldId id="284" r:id="rId15"/>
    <p:sldId id="275" r:id="rId16"/>
    <p:sldId id="286" r:id="rId17"/>
    <p:sldId id="317" r:id="rId18"/>
    <p:sldId id="287" r:id="rId19"/>
    <p:sldId id="320" r:id="rId20"/>
    <p:sldId id="276" r:id="rId21"/>
    <p:sldId id="321" r:id="rId22"/>
    <p:sldId id="290" r:id="rId23"/>
    <p:sldId id="277" r:id="rId24"/>
    <p:sldId id="314" r:id="rId25"/>
    <p:sldId id="315" r:id="rId26"/>
    <p:sldId id="316" r:id="rId27"/>
    <p:sldId id="313" r:id="rId28"/>
    <p:sldId id="294" r:id="rId29"/>
    <p:sldId id="269" r:id="rId30"/>
    <p:sldId id="296" r:id="rId31"/>
    <p:sldId id="298" r:id="rId32"/>
    <p:sldId id="300" r:id="rId33"/>
    <p:sldId id="304" r:id="rId34"/>
    <p:sldId id="307" r:id="rId35"/>
    <p:sldId id="308" r:id="rId36"/>
    <p:sldId id="309" r:id="rId37"/>
    <p:sldId id="310" r:id="rId38"/>
    <p:sldId id="311" r:id="rId39"/>
    <p:sldId id="312" r:id="rId40"/>
    <p:sldId id="263" r:id="rId41"/>
    <p:sldId id="257"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953F"/>
    <a:srgbClr val="F1F2EB"/>
    <a:srgbClr val="002E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23221B-8B3B-098E-26B1-C0A66F82CD8C}" v="8" dt="2025-09-18T08:14:11.504"/>
    <p1510:client id="{0A1AF111-D2E3-694C-40D3-72E40680141D}" v="540" dt="2025-09-16T11:52:30.6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850453a7-9701-4a2f-b1c2-302082052acc::" providerId="AD" clId="Web-{01F95FDB-3210-64C4-98E2-4DF5D7EFB13A}"/>
    <pc:docChg chg="modSld">
      <pc:chgData name="Guest User" userId="S::urn:spo:tenantanon#850453a7-9701-4a2f-b1c2-302082052acc::" providerId="AD" clId="Web-{01F95FDB-3210-64C4-98E2-4DF5D7EFB13A}" dt="2025-09-14T19:30:43.502" v="444" actId="20577"/>
      <pc:docMkLst>
        <pc:docMk/>
      </pc:docMkLst>
      <pc:sldChg chg="modSp">
        <pc:chgData name="Guest User" userId="S::urn:spo:tenantanon#850453a7-9701-4a2f-b1c2-302082052acc::" providerId="AD" clId="Web-{01F95FDB-3210-64C4-98E2-4DF5D7EFB13A}" dt="2025-09-14T18:47:00.395" v="1" actId="20577"/>
        <pc:sldMkLst>
          <pc:docMk/>
          <pc:sldMk cId="1748057743" sldId="285"/>
        </pc:sldMkLst>
        <pc:spChg chg="mod">
          <ac:chgData name="Guest User" userId="S::urn:spo:tenantanon#850453a7-9701-4a2f-b1c2-302082052acc::" providerId="AD" clId="Web-{01F95FDB-3210-64C4-98E2-4DF5D7EFB13A}" dt="2025-09-14T18:47:00.395" v="1" actId="20577"/>
          <ac:spMkLst>
            <pc:docMk/>
            <pc:sldMk cId="1748057743" sldId="285"/>
            <ac:spMk id="5" creationId="{0AEF7E8F-9A95-252B-CBE9-67EF9200D446}"/>
          </ac:spMkLst>
        </pc:spChg>
      </pc:sldChg>
      <pc:sldChg chg="modSp">
        <pc:chgData name="Guest User" userId="S::urn:spo:tenantanon#850453a7-9701-4a2f-b1c2-302082052acc::" providerId="AD" clId="Web-{01F95FDB-3210-64C4-98E2-4DF5D7EFB13A}" dt="2025-09-14T19:01:40.624" v="155" actId="20577"/>
        <pc:sldMkLst>
          <pc:docMk/>
          <pc:sldMk cId="730816740" sldId="287"/>
        </pc:sldMkLst>
        <pc:spChg chg="mod">
          <ac:chgData name="Guest User" userId="S::urn:spo:tenantanon#850453a7-9701-4a2f-b1c2-302082052acc::" providerId="AD" clId="Web-{01F95FDB-3210-64C4-98E2-4DF5D7EFB13A}" dt="2025-09-14T19:01:40.624" v="155" actId="20577"/>
          <ac:spMkLst>
            <pc:docMk/>
            <pc:sldMk cId="730816740" sldId="287"/>
            <ac:spMk id="8" creationId="{43E620E8-2F6B-FA54-2EDF-A8819CD5B98C}"/>
          </ac:spMkLst>
        </pc:spChg>
      </pc:sldChg>
      <pc:sldChg chg="modSp">
        <pc:chgData name="Guest User" userId="S::urn:spo:tenantanon#850453a7-9701-4a2f-b1c2-302082052acc::" providerId="AD" clId="Web-{01F95FDB-3210-64C4-98E2-4DF5D7EFB13A}" dt="2025-09-14T18:48:20.162" v="2" actId="20577"/>
        <pc:sldMkLst>
          <pc:docMk/>
          <pc:sldMk cId="189829593" sldId="288"/>
        </pc:sldMkLst>
        <pc:spChg chg="mod">
          <ac:chgData name="Guest User" userId="S::urn:spo:tenantanon#850453a7-9701-4a2f-b1c2-302082052acc::" providerId="AD" clId="Web-{01F95FDB-3210-64C4-98E2-4DF5D7EFB13A}" dt="2025-09-14T18:48:20.162" v="2" actId="20577"/>
          <ac:spMkLst>
            <pc:docMk/>
            <pc:sldMk cId="189829593" sldId="288"/>
            <ac:spMk id="8" creationId="{A117EEA0-C030-ED6A-9ECB-118487074131}"/>
          </ac:spMkLst>
        </pc:spChg>
      </pc:sldChg>
      <pc:sldChg chg="modSp">
        <pc:chgData name="Guest User" userId="S::urn:spo:tenantanon#850453a7-9701-4a2f-b1c2-302082052acc::" providerId="AD" clId="Web-{01F95FDB-3210-64C4-98E2-4DF5D7EFB13A}" dt="2025-09-14T19:12:52.496" v="218" actId="14100"/>
        <pc:sldMkLst>
          <pc:docMk/>
          <pc:sldMk cId="925759705" sldId="290"/>
        </pc:sldMkLst>
        <pc:spChg chg="mod">
          <ac:chgData name="Guest User" userId="S::urn:spo:tenantanon#850453a7-9701-4a2f-b1c2-302082052acc::" providerId="AD" clId="Web-{01F95FDB-3210-64C4-98E2-4DF5D7EFB13A}" dt="2025-09-14T19:12:52.496" v="218" actId="14100"/>
          <ac:spMkLst>
            <pc:docMk/>
            <pc:sldMk cId="925759705" sldId="290"/>
            <ac:spMk id="5" creationId="{42E050E3-F150-411B-5364-AE5392D1E76C}"/>
          </ac:spMkLst>
        </pc:spChg>
        <pc:picChg chg="mod">
          <ac:chgData name="Guest User" userId="S::urn:spo:tenantanon#850453a7-9701-4a2f-b1c2-302082052acc::" providerId="AD" clId="Web-{01F95FDB-3210-64C4-98E2-4DF5D7EFB13A}" dt="2025-09-14T19:09:27.850" v="178" actId="14100"/>
          <ac:picMkLst>
            <pc:docMk/>
            <pc:sldMk cId="925759705" sldId="290"/>
            <ac:picMk id="4" creationId="{42F8AF52-4BB5-F365-D46B-BFF654B61FC6}"/>
          </ac:picMkLst>
        </pc:picChg>
      </pc:sldChg>
      <pc:sldChg chg="modSp">
        <pc:chgData name="Guest User" userId="S::urn:spo:tenantanon#850453a7-9701-4a2f-b1c2-302082052acc::" providerId="AD" clId="Web-{01F95FDB-3210-64C4-98E2-4DF5D7EFB13A}" dt="2025-09-14T19:30:43.502" v="444" actId="20577"/>
        <pc:sldMkLst>
          <pc:docMk/>
          <pc:sldMk cId="3387949469" sldId="296"/>
        </pc:sldMkLst>
        <pc:spChg chg="mod">
          <ac:chgData name="Guest User" userId="S::urn:spo:tenantanon#850453a7-9701-4a2f-b1c2-302082052acc::" providerId="AD" clId="Web-{01F95FDB-3210-64C4-98E2-4DF5D7EFB13A}" dt="2025-09-14T19:30:43.502" v="444" actId="20577"/>
          <ac:spMkLst>
            <pc:docMk/>
            <pc:sldMk cId="3387949469" sldId="296"/>
            <ac:spMk id="5" creationId="{31A5B4DE-26CA-751A-0AED-16F53A478930}"/>
          </ac:spMkLst>
        </pc:spChg>
      </pc:sldChg>
      <pc:sldChg chg="modSp">
        <pc:chgData name="Guest User" userId="S::urn:spo:tenantanon#850453a7-9701-4a2f-b1c2-302082052acc::" providerId="AD" clId="Web-{01F95FDB-3210-64C4-98E2-4DF5D7EFB13A}" dt="2025-09-14T19:19:46.175" v="399" actId="20577"/>
        <pc:sldMkLst>
          <pc:docMk/>
          <pc:sldMk cId="2253195931" sldId="314"/>
        </pc:sldMkLst>
        <pc:spChg chg="mod">
          <ac:chgData name="Guest User" userId="S::urn:spo:tenantanon#850453a7-9701-4a2f-b1c2-302082052acc::" providerId="AD" clId="Web-{01F95FDB-3210-64C4-98E2-4DF5D7EFB13A}" dt="2025-09-14T19:19:46.175" v="399" actId="20577"/>
          <ac:spMkLst>
            <pc:docMk/>
            <pc:sldMk cId="2253195931" sldId="314"/>
            <ac:spMk id="5" creationId="{FF5DCAD3-C90D-A3D2-358D-75E49840C582}"/>
          </ac:spMkLst>
        </pc:spChg>
      </pc:sldChg>
    </pc:docChg>
  </pc:docChgLst>
  <pc:docChgLst>
    <pc:chgData name="Guest User" userId="S::urn:spo:tenantanon#850453a7-9701-4a2f-b1c2-302082052acc::" providerId="AD" clId="Web-{38CEC7A5-17B4-02A2-91BF-6179035F557F}"/>
    <pc:docChg chg="modSld">
      <pc:chgData name="Guest User" userId="S::urn:spo:tenantanon#850453a7-9701-4a2f-b1c2-302082052acc::" providerId="AD" clId="Web-{38CEC7A5-17B4-02A2-91BF-6179035F557F}" dt="2025-08-27T10:38:54.603" v="109" actId="20577"/>
      <pc:docMkLst>
        <pc:docMk/>
      </pc:docMkLst>
      <pc:sldChg chg="modSp">
        <pc:chgData name="Guest User" userId="S::urn:spo:tenantanon#850453a7-9701-4a2f-b1c2-302082052acc::" providerId="AD" clId="Web-{38CEC7A5-17B4-02A2-91BF-6179035F557F}" dt="2025-08-27T10:38:54.603" v="109" actId="20577"/>
        <pc:sldMkLst>
          <pc:docMk/>
          <pc:sldMk cId="3631206025" sldId="283"/>
        </pc:sldMkLst>
        <pc:spChg chg="mod">
          <ac:chgData name="Guest User" userId="S::urn:spo:tenantanon#850453a7-9701-4a2f-b1c2-302082052acc::" providerId="AD" clId="Web-{38CEC7A5-17B4-02A2-91BF-6179035F557F}" dt="2025-08-27T10:38:54.603" v="109" actId="20577"/>
          <ac:spMkLst>
            <pc:docMk/>
            <pc:sldMk cId="3631206025" sldId="283"/>
            <ac:spMk id="5" creationId="{6A2E9283-8F7F-379D-03B3-6D4961DF817E}"/>
          </ac:spMkLst>
        </pc:spChg>
      </pc:sldChg>
    </pc:docChg>
  </pc:docChgLst>
  <pc:docChgLst>
    <pc:chgData name="Guest User" userId="S::urn:spo:tenantanon#850453a7-9701-4a2f-b1c2-302082052acc::" providerId="AD" clId="Web-{9CCEFF95-92E5-47F6-54A1-00D0D6C300C9}"/>
    <pc:docChg chg="modSld">
      <pc:chgData name="Guest User" userId="S::urn:spo:tenantanon#850453a7-9701-4a2f-b1c2-302082052acc::" providerId="AD" clId="Web-{9CCEFF95-92E5-47F6-54A1-00D0D6C300C9}" dt="2025-09-14T17:34:23.720" v="862" actId="20577"/>
      <pc:docMkLst>
        <pc:docMk/>
      </pc:docMkLst>
      <pc:sldChg chg="modSp">
        <pc:chgData name="Guest User" userId="S::urn:spo:tenantanon#850453a7-9701-4a2f-b1c2-302082052acc::" providerId="AD" clId="Web-{9CCEFF95-92E5-47F6-54A1-00D0D6C300C9}" dt="2025-09-14T17:34:23.720" v="862" actId="20577"/>
        <pc:sldMkLst>
          <pc:docMk/>
          <pc:sldMk cId="3544199499" sldId="275"/>
        </pc:sldMkLst>
        <pc:spChg chg="mod">
          <ac:chgData name="Guest User" userId="S::urn:spo:tenantanon#850453a7-9701-4a2f-b1c2-302082052acc::" providerId="AD" clId="Web-{9CCEFF95-92E5-47F6-54A1-00D0D6C300C9}" dt="2025-09-14T17:34:23.720" v="862" actId="20577"/>
          <ac:spMkLst>
            <pc:docMk/>
            <pc:sldMk cId="3544199499" sldId="275"/>
            <ac:spMk id="5" creationId="{B0181F93-78F2-6779-81A5-E8592DE822BE}"/>
          </ac:spMkLst>
        </pc:spChg>
      </pc:sldChg>
      <pc:sldChg chg="modSp">
        <pc:chgData name="Guest User" userId="S::urn:spo:tenantanon#850453a7-9701-4a2f-b1c2-302082052acc::" providerId="AD" clId="Web-{9CCEFF95-92E5-47F6-54A1-00D0D6C300C9}" dt="2025-09-14T17:31:36.808" v="786" actId="20577"/>
        <pc:sldMkLst>
          <pc:docMk/>
          <pc:sldMk cId="320523771" sldId="281"/>
        </pc:sldMkLst>
        <pc:spChg chg="mod">
          <ac:chgData name="Guest User" userId="S::urn:spo:tenantanon#850453a7-9701-4a2f-b1c2-302082052acc::" providerId="AD" clId="Web-{9CCEFF95-92E5-47F6-54A1-00D0D6C300C9}" dt="2025-09-14T17:31:36.808" v="786" actId="20577"/>
          <ac:spMkLst>
            <pc:docMk/>
            <pc:sldMk cId="320523771" sldId="281"/>
            <ac:spMk id="5" creationId="{EAEFE0F9-C091-713E-6727-BB29F556509B}"/>
          </ac:spMkLst>
        </pc:spChg>
      </pc:sldChg>
      <pc:sldChg chg="delSp modSp">
        <pc:chgData name="Guest User" userId="S::urn:spo:tenantanon#850453a7-9701-4a2f-b1c2-302082052acc::" providerId="AD" clId="Web-{9CCEFF95-92E5-47F6-54A1-00D0D6C300C9}" dt="2025-09-14T17:19:47.467" v="469" actId="20577"/>
        <pc:sldMkLst>
          <pc:docMk/>
          <pc:sldMk cId="2631722835" sldId="282"/>
        </pc:sldMkLst>
        <pc:spChg chg="mod">
          <ac:chgData name="Guest User" userId="S::urn:spo:tenantanon#850453a7-9701-4a2f-b1c2-302082052acc::" providerId="AD" clId="Web-{9CCEFF95-92E5-47F6-54A1-00D0D6C300C9}" dt="2025-09-14T17:19:47.467" v="469" actId="20577"/>
          <ac:spMkLst>
            <pc:docMk/>
            <pc:sldMk cId="2631722835" sldId="282"/>
            <ac:spMk id="2" creationId="{EB472800-3D96-9D36-974F-DD0FAB66C95A}"/>
          </ac:spMkLst>
        </pc:spChg>
        <pc:picChg chg="mod">
          <ac:chgData name="Guest User" userId="S::urn:spo:tenantanon#850453a7-9701-4a2f-b1c2-302082052acc::" providerId="AD" clId="Web-{9CCEFF95-92E5-47F6-54A1-00D0D6C300C9}" dt="2025-09-14T15:19:59.144" v="4" actId="14100"/>
          <ac:picMkLst>
            <pc:docMk/>
            <pc:sldMk cId="2631722835" sldId="282"/>
            <ac:picMk id="4" creationId="{F2439334-02E2-C9A4-989F-20756FB66AC6}"/>
          </ac:picMkLst>
        </pc:picChg>
      </pc:sldChg>
      <pc:sldChg chg="modSp">
        <pc:chgData name="Guest User" userId="S::urn:spo:tenantanon#850453a7-9701-4a2f-b1c2-302082052acc::" providerId="AD" clId="Web-{9CCEFF95-92E5-47F6-54A1-00D0D6C300C9}" dt="2025-09-14T17:33:01.686" v="852" actId="20577"/>
        <pc:sldMkLst>
          <pc:docMk/>
          <pc:sldMk cId="1748057743" sldId="285"/>
        </pc:sldMkLst>
        <pc:spChg chg="mod">
          <ac:chgData name="Guest User" userId="S::urn:spo:tenantanon#850453a7-9701-4a2f-b1c2-302082052acc::" providerId="AD" clId="Web-{9CCEFF95-92E5-47F6-54A1-00D0D6C300C9}" dt="2025-09-14T17:33:01.686" v="852" actId="20577"/>
          <ac:spMkLst>
            <pc:docMk/>
            <pc:sldMk cId="1748057743" sldId="285"/>
            <ac:spMk id="5" creationId="{0AEF7E8F-9A95-252B-CBE9-67EF9200D446}"/>
          </ac:spMkLst>
        </pc:spChg>
      </pc:sldChg>
    </pc:docChg>
  </pc:docChgLst>
  <pc:docChgLst>
    <pc:chgData name="Guest User" userId="S::urn:spo:tenantanon#850453a7-9701-4a2f-b1c2-302082052acc::" providerId="AD" clId="Web-{E53AC48D-F659-F443-6B27-B9359F27D791}"/>
    <pc:docChg chg="modSld">
      <pc:chgData name="Guest User" userId="S::urn:spo:tenantanon#850453a7-9701-4a2f-b1c2-302082052acc::" providerId="AD" clId="Web-{E53AC48D-F659-F443-6B27-B9359F27D791}" dt="2025-08-18T15:04:07.282" v="495" actId="20577"/>
      <pc:docMkLst>
        <pc:docMk/>
      </pc:docMkLst>
      <pc:sldChg chg="modSp">
        <pc:chgData name="Guest User" userId="S::urn:spo:tenantanon#850453a7-9701-4a2f-b1c2-302082052acc::" providerId="AD" clId="Web-{E53AC48D-F659-F443-6B27-B9359F27D791}" dt="2025-08-18T15:01:12.621" v="265" actId="20577"/>
        <pc:sldMkLst>
          <pc:docMk/>
          <pc:sldMk cId="35711894" sldId="307"/>
        </pc:sldMkLst>
        <pc:spChg chg="mod">
          <ac:chgData name="Guest User" userId="S::urn:spo:tenantanon#850453a7-9701-4a2f-b1c2-302082052acc::" providerId="AD" clId="Web-{E53AC48D-F659-F443-6B27-B9359F27D791}" dt="2025-08-18T15:01:12.621" v="265" actId="20577"/>
          <ac:spMkLst>
            <pc:docMk/>
            <pc:sldMk cId="35711894" sldId="307"/>
            <ac:spMk id="5" creationId="{535D2BF7-E916-2599-F4F8-D5F5A9CB9AEF}"/>
          </ac:spMkLst>
        </pc:spChg>
      </pc:sldChg>
      <pc:sldChg chg="modSp">
        <pc:chgData name="Guest User" userId="S::urn:spo:tenantanon#850453a7-9701-4a2f-b1c2-302082052acc::" providerId="AD" clId="Web-{E53AC48D-F659-F443-6B27-B9359F27D791}" dt="2025-08-18T15:04:07.282" v="495" actId="20577"/>
        <pc:sldMkLst>
          <pc:docMk/>
          <pc:sldMk cId="646923951" sldId="311"/>
        </pc:sldMkLst>
        <pc:spChg chg="mod">
          <ac:chgData name="Guest User" userId="S::urn:spo:tenantanon#850453a7-9701-4a2f-b1c2-302082052acc::" providerId="AD" clId="Web-{E53AC48D-F659-F443-6B27-B9359F27D791}" dt="2025-08-18T15:04:07.282" v="495" actId="20577"/>
          <ac:spMkLst>
            <pc:docMk/>
            <pc:sldMk cId="646923951" sldId="311"/>
            <ac:spMk id="5" creationId="{5728A514-1FB2-7AD7-9CA4-6DF29DCD4DC5}"/>
          </ac:spMkLst>
        </pc:spChg>
      </pc:sldChg>
      <pc:sldChg chg="delSp modSp">
        <pc:chgData name="Guest User" userId="S::urn:spo:tenantanon#850453a7-9701-4a2f-b1c2-302082052acc::" providerId="AD" clId="Web-{E53AC48D-F659-F443-6B27-B9359F27D791}" dt="2025-08-18T14:57:36.053" v="40" actId="20577"/>
        <pc:sldMkLst>
          <pc:docMk/>
          <pc:sldMk cId="3694575607" sldId="316"/>
        </pc:sldMkLst>
        <pc:spChg chg="mod">
          <ac:chgData name="Guest User" userId="S::urn:spo:tenantanon#850453a7-9701-4a2f-b1c2-302082052acc::" providerId="AD" clId="Web-{E53AC48D-F659-F443-6B27-B9359F27D791}" dt="2025-08-18T14:57:36.053" v="40" actId="20577"/>
          <ac:spMkLst>
            <pc:docMk/>
            <pc:sldMk cId="3694575607" sldId="316"/>
            <ac:spMk id="5" creationId="{51E0A75B-71C2-58DE-187D-755DF8C02BA9}"/>
          </ac:spMkLst>
        </pc:spChg>
      </pc:sldChg>
    </pc:docChg>
  </pc:docChgLst>
  <pc:docChgLst>
    <pc:chgData name="Matthew Snarr" userId="S::matthew.snarr@ninechambers.com::398cc3dd-9a2b-4069-a74b-29228d441383" providerId="AD" clId="Web-{3867BE74-CF73-6A52-39A9-12BFB013BFD6}"/>
    <pc:docChg chg="modSld">
      <pc:chgData name="Matthew Snarr" userId="S::matthew.snarr@ninechambers.com::398cc3dd-9a2b-4069-a74b-29228d441383" providerId="AD" clId="Web-{3867BE74-CF73-6A52-39A9-12BFB013BFD6}" dt="2025-09-10T09:06:52.012" v="27" actId="20577"/>
      <pc:docMkLst>
        <pc:docMk/>
      </pc:docMkLst>
      <pc:sldChg chg="modSp">
        <pc:chgData name="Matthew Snarr" userId="S::matthew.snarr@ninechambers.com::398cc3dd-9a2b-4069-a74b-29228d441383" providerId="AD" clId="Web-{3867BE74-CF73-6A52-39A9-12BFB013BFD6}" dt="2025-09-10T09:06:52.012" v="27" actId="20577"/>
        <pc:sldMkLst>
          <pc:docMk/>
          <pc:sldMk cId="3387949469" sldId="296"/>
        </pc:sldMkLst>
        <pc:spChg chg="mod">
          <ac:chgData name="Matthew Snarr" userId="S::matthew.snarr@ninechambers.com::398cc3dd-9a2b-4069-a74b-29228d441383" providerId="AD" clId="Web-{3867BE74-CF73-6A52-39A9-12BFB013BFD6}" dt="2025-09-10T09:06:52.012" v="27" actId="20577"/>
          <ac:spMkLst>
            <pc:docMk/>
            <pc:sldMk cId="3387949469" sldId="296"/>
            <ac:spMk id="5" creationId="{31A5B4DE-26CA-751A-0AED-16F53A478930}"/>
          </ac:spMkLst>
        </pc:spChg>
      </pc:sldChg>
    </pc:docChg>
  </pc:docChgLst>
  <pc:docChgLst>
    <pc:chgData name="Guest User" userId="S::urn:spo:tenantanon#850453a7-9701-4a2f-b1c2-302082052acc::" providerId="AD" clId="Web-{76DF6CC5-03FB-AFB9-1EAB-F0136034A049}"/>
    <pc:docChg chg="modSld">
      <pc:chgData name="Guest User" userId="S::urn:spo:tenantanon#850453a7-9701-4a2f-b1c2-302082052acc::" providerId="AD" clId="Web-{76DF6CC5-03FB-AFB9-1EAB-F0136034A049}" dt="2025-09-14T19:51:24.054" v="438" actId="20577"/>
      <pc:docMkLst>
        <pc:docMk/>
      </pc:docMkLst>
      <pc:sldChg chg="modSp">
        <pc:chgData name="Guest User" userId="S::urn:spo:tenantanon#850453a7-9701-4a2f-b1c2-302082052acc::" providerId="AD" clId="Web-{76DF6CC5-03FB-AFB9-1EAB-F0136034A049}" dt="2025-09-14T19:38:13.430" v="53" actId="20577"/>
        <pc:sldMkLst>
          <pc:docMk/>
          <pc:sldMk cId="1070921982" sldId="304"/>
        </pc:sldMkLst>
        <pc:spChg chg="mod">
          <ac:chgData name="Guest User" userId="S::urn:spo:tenantanon#850453a7-9701-4a2f-b1c2-302082052acc::" providerId="AD" clId="Web-{76DF6CC5-03FB-AFB9-1EAB-F0136034A049}" dt="2025-09-14T19:38:13.430" v="53" actId="20577"/>
          <ac:spMkLst>
            <pc:docMk/>
            <pc:sldMk cId="1070921982" sldId="304"/>
            <ac:spMk id="5" creationId="{3D0E4957-9782-1904-E56E-E7821807DB5B}"/>
          </ac:spMkLst>
        </pc:spChg>
      </pc:sldChg>
      <pc:sldChg chg="modSp">
        <pc:chgData name="Guest User" userId="S::urn:spo:tenantanon#850453a7-9701-4a2f-b1c2-302082052acc::" providerId="AD" clId="Web-{76DF6CC5-03FB-AFB9-1EAB-F0136034A049}" dt="2025-09-14T19:51:24.054" v="438" actId="20577"/>
        <pc:sldMkLst>
          <pc:docMk/>
          <pc:sldMk cId="60974201" sldId="309"/>
        </pc:sldMkLst>
        <pc:spChg chg="mod">
          <ac:chgData name="Guest User" userId="S::urn:spo:tenantanon#850453a7-9701-4a2f-b1c2-302082052acc::" providerId="AD" clId="Web-{76DF6CC5-03FB-AFB9-1EAB-F0136034A049}" dt="2025-09-14T19:43:04.798" v="63" actId="20577"/>
          <ac:spMkLst>
            <pc:docMk/>
            <pc:sldMk cId="60974201" sldId="309"/>
            <ac:spMk id="2" creationId="{AC8BED57-A255-941C-A3B9-280105677E1F}"/>
          </ac:spMkLst>
        </pc:spChg>
        <pc:spChg chg="mod">
          <ac:chgData name="Guest User" userId="S::urn:spo:tenantanon#850453a7-9701-4a2f-b1c2-302082052acc::" providerId="AD" clId="Web-{76DF6CC5-03FB-AFB9-1EAB-F0136034A049}" dt="2025-09-14T19:51:24.054" v="438" actId="20577"/>
          <ac:spMkLst>
            <pc:docMk/>
            <pc:sldMk cId="60974201" sldId="309"/>
            <ac:spMk id="5" creationId="{4D0C1F00-D6B0-145E-211E-185ABD90884E}"/>
          </ac:spMkLst>
        </pc:spChg>
      </pc:sldChg>
    </pc:docChg>
  </pc:docChgLst>
  <pc:docChgLst>
    <pc:chgData name="Guest User" userId="S::urn:spo:tenantanon#850453a7-9701-4a2f-b1c2-302082052acc::" providerId="AD" clId="Web-{9BB24257-0EED-C5A6-02E3-316AC0E7B3F4}"/>
    <pc:docChg chg="modSld">
      <pc:chgData name="Guest User" userId="S::urn:spo:tenantanon#850453a7-9701-4a2f-b1c2-302082052acc::" providerId="AD" clId="Web-{9BB24257-0EED-C5A6-02E3-316AC0E7B3F4}" dt="2025-08-18T14:55:38.851" v="91" actId="14100"/>
      <pc:docMkLst>
        <pc:docMk/>
      </pc:docMkLst>
      <pc:sldChg chg="modSp">
        <pc:chgData name="Guest User" userId="S::urn:spo:tenantanon#850453a7-9701-4a2f-b1c2-302082052acc::" providerId="AD" clId="Web-{9BB24257-0EED-C5A6-02E3-316AC0E7B3F4}" dt="2025-08-18T14:44:02.434" v="43" actId="20577"/>
        <pc:sldMkLst>
          <pc:docMk/>
          <pc:sldMk cId="3631206025" sldId="283"/>
        </pc:sldMkLst>
        <pc:spChg chg="mod">
          <ac:chgData name="Guest User" userId="S::urn:spo:tenantanon#850453a7-9701-4a2f-b1c2-302082052acc::" providerId="AD" clId="Web-{9BB24257-0EED-C5A6-02E3-316AC0E7B3F4}" dt="2025-08-18T14:44:02.434" v="43" actId="20577"/>
          <ac:spMkLst>
            <pc:docMk/>
            <pc:sldMk cId="3631206025" sldId="283"/>
            <ac:spMk id="5" creationId="{6A2E9283-8F7F-379D-03B3-6D4961DF817E}"/>
          </ac:spMkLst>
        </pc:spChg>
      </pc:sldChg>
      <pc:sldChg chg="modSp">
        <pc:chgData name="Guest User" userId="S::urn:spo:tenantanon#850453a7-9701-4a2f-b1c2-302082052acc::" providerId="AD" clId="Web-{9BB24257-0EED-C5A6-02E3-316AC0E7B3F4}" dt="2025-08-18T14:50:56.950" v="60" actId="20577"/>
        <pc:sldMkLst>
          <pc:docMk/>
          <pc:sldMk cId="1366659998" sldId="284"/>
        </pc:sldMkLst>
        <pc:spChg chg="mod">
          <ac:chgData name="Guest User" userId="S::urn:spo:tenantanon#850453a7-9701-4a2f-b1c2-302082052acc::" providerId="AD" clId="Web-{9BB24257-0EED-C5A6-02E3-316AC0E7B3F4}" dt="2025-08-18T14:50:56.950" v="60" actId="20577"/>
          <ac:spMkLst>
            <pc:docMk/>
            <pc:sldMk cId="1366659998" sldId="284"/>
            <ac:spMk id="5" creationId="{A3293067-F2D4-2F8B-1D77-A6DCA124FB2E}"/>
          </ac:spMkLst>
        </pc:spChg>
      </pc:sldChg>
      <pc:sldChg chg="modSp">
        <pc:chgData name="Guest User" userId="S::urn:spo:tenantanon#850453a7-9701-4a2f-b1c2-302082052acc::" providerId="AD" clId="Web-{9BB24257-0EED-C5A6-02E3-316AC0E7B3F4}" dt="2025-08-18T14:53:04.814" v="87" actId="20577"/>
        <pc:sldMkLst>
          <pc:docMk/>
          <pc:sldMk cId="2586782116" sldId="289"/>
        </pc:sldMkLst>
        <pc:spChg chg="mod">
          <ac:chgData name="Guest User" userId="S::urn:spo:tenantanon#850453a7-9701-4a2f-b1c2-302082052acc::" providerId="AD" clId="Web-{9BB24257-0EED-C5A6-02E3-316AC0E7B3F4}" dt="2025-08-18T14:53:04.814" v="87" actId="20577"/>
          <ac:spMkLst>
            <pc:docMk/>
            <pc:sldMk cId="2586782116" sldId="289"/>
            <ac:spMk id="8" creationId="{F92DEDC5-80CB-BDBA-9DBC-E00D9CA41AD2}"/>
          </ac:spMkLst>
        </pc:spChg>
      </pc:sldChg>
      <pc:sldChg chg="modSp">
        <pc:chgData name="Guest User" userId="S::urn:spo:tenantanon#850453a7-9701-4a2f-b1c2-302082052acc::" providerId="AD" clId="Web-{9BB24257-0EED-C5A6-02E3-316AC0E7B3F4}" dt="2025-08-18T14:55:38.851" v="91" actId="14100"/>
        <pc:sldMkLst>
          <pc:docMk/>
          <pc:sldMk cId="3694575607" sldId="316"/>
        </pc:sldMkLst>
        <pc:spChg chg="mod">
          <ac:chgData name="Guest User" userId="S::urn:spo:tenantanon#850453a7-9701-4a2f-b1c2-302082052acc::" providerId="AD" clId="Web-{9BB24257-0EED-C5A6-02E3-316AC0E7B3F4}" dt="2025-08-18T14:55:38.851" v="91" actId="14100"/>
          <ac:spMkLst>
            <pc:docMk/>
            <pc:sldMk cId="3694575607" sldId="316"/>
            <ac:spMk id="5" creationId="{51E0A75B-71C2-58DE-187D-755DF8C02BA9}"/>
          </ac:spMkLst>
        </pc:spChg>
      </pc:sldChg>
    </pc:docChg>
  </pc:docChgLst>
  <pc:docChgLst>
    <pc:chgData name="Guest User" userId="S::urn:spo:tenantanon#850453a7-9701-4a2f-b1c2-302082052acc::" providerId="AD" clId="Web-{0823221B-8B3B-098E-26B1-C0A66F82CD8C}"/>
    <pc:docChg chg="modSld">
      <pc:chgData name="Guest User" userId="S::urn:spo:tenantanon#850453a7-9701-4a2f-b1c2-302082052acc::" providerId="AD" clId="Web-{0823221B-8B3B-098E-26B1-C0A66F82CD8C}" dt="2025-09-18T08:14:11.488" v="5" actId="20577"/>
      <pc:docMkLst>
        <pc:docMk/>
      </pc:docMkLst>
      <pc:sldChg chg="modSp">
        <pc:chgData name="Guest User" userId="S::urn:spo:tenantanon#850453a7-9701-4a2f-b1c2-302082052acc::" providerId="AD" clId="Web-{0823221B-8B3B-098E-26B1-C0A66F82CD8C}" dt="2025-09-18T08:08:05.604" v="2" actId="20577"/>
        <pc:sldMkLst>
          <pc:docMk/>
          <pc:sldMk cId="925759705" sldId="290"/>
        </pc:sldMkLst>
        <pc:spChg chg="mod">
          <ac:chgData name="Guest User" userId="S::urn:spo:tenantanon#850453a7-9701-4a2f-b1c2-302082052acc::" providerId="AD" clId="Web-{0823221B-8B3B-098E-26B1-C0A66F82CD8C}" dt="2025-09-18T08:08:05.604" v="2" actId="20577"/>
          <ac:spMkLst>
            <pc:docMk/>
            <pc:sldMk cId="925759705" sldId="290"/>
            <ac:spMk id="5" creationId="{42E050E3-F150-411B-5364-AE5392D1E76C}"/>
          </ac:spMkLst>
        </pc:spChg>
      </pc:sldChg>
      <pc:sldChg chg="modSp">
        <pc:chgData name="Guest User" userId="S::urn:spo:tenantanon#850453a7-9701-4a2f-b1c2-302082052acc::" providerId="AD" clId="Web-{0823221B-8B3B-098E-26B1-C0A66F82CD8C}" dt="2025-09-18T08:14:11.488" v="5" actId="20577"/>
        <pc:sldMkLst>
          <pc:docMk/>
          <pc:sldMk cId="2253195931" sldId="314"/>
        </pc:sldMkLst>
        <pc:spChg chg="mod">
          <ac:chgData name="Guest User" userId="S::urn:spo:tenantanon#850453a7-9701-4a2f-b1c2-302082052acc::" providerId="AD" clId="Web-{0823221B-8B3B-098E-26B1-C0A66F82CD8C}" dt="2025-09-18T08:14:11.488" v="5" actId="20577"/>
          <ac:spMkLst>
            <pc:docMk/>
            <pc:sldMk cId="2253195931" sldId="314"/>
            <ac:spMk id="5" creationId="{FF5DCAD3-C90D-A3D2-358D-75E49840C582}"/>
          </ac:spMkLst>
        </pc:spChg>
      </pc:sldChg>
    </pc:docChg>
  </pc:docChgLst>
  <pc:docChgLst>
    <pc:chgData name="Guest User" userId="S::urn:spo:tenantanon#850453a7-9701-4a2f-b1c2-302082052acc::" providerId="AD" clId="Web-{0A1AF111-D2E3-694C-40D3-72E40680141D}"/>
    <pc:docChg chg="modSld">
      <pc:chgData name="Guest User" userId="S::urn:spo:tenantanon#850453a7-9701-4a2f-b1c2-302082052acc::" providerId="AD" clId="Web-{0A1AF111-D2E3-694C-40D3-72E40680141D}" dt="2025-09-16T11:52:28.720" v="273" actId="20577"/>
      <pc:docMkLst>
        <pc:docMk/>
      </pc:docMkLst>
      <pc:sldChg chg="modSp">
        <pc:chgData name="Guest User" userId="S::urn:spo:tenantanon#850453a7-9701-4a2f-b1c2-302082052acc::" providerId="AD" clId="Web-{0A1AF111-D2E3-694C-40D3-72E40680141D}" dt="2025-09-16T11:37:19.897" v="28" actId="20577"/>
        <pc:sldMkLst>
          <pc:docMk/>
          <pc:sldMk cId="320523771" sldId="281"/>
        </pc:sldMkLst>
        <pc:spChg chg="mod">
          <ac:chgData name="Guest User" userId="S::urn:spo:tenantanon#850453a7-9701-4a2f-b1c2-302082052acc::" providerId="AD" clId="Web-{0A1AF111-D2E3-694C-40D3-72E40680141D}" dt="2025-09-16T11:37:19.897" v="28" actId="20577"/>
          <ac:spMkLst>
            <pc:docMk/>
            <pc:sldMk cId="320523771" sldId="281"/>
            <ac:spMk id="5" creationId="{EAEFE0F9-C091-713E-6727-BB29F556509B}"/>
          </ac:spMkLst>
        </pc:spChg>
      </pc:sldChg>
      <pc:sldChg chg="modSp">
        <pc:chgData name="Guest User" userId="S::urn:spo:tenantanon#850453a7-9701-4a2f-b1c2-302082052acc::" providerId="AD" clId="Web-{0A1AF111-D2E3-694C-40D3-72E40680141D}" dt="2025-09-16T11:38:39.976" v="67" actId="20577"/>
        <pc:sldMkLst>
          <pc:docMk/>
          <pc:sldMk cId="881876286" sldId="291"/>
        </pc:sldMkLst>
        <pc:spChg chg="mod">
          <ac:chgData name="Guest User" userId="S::urn:spo:tenantanon#850453a7-9701-4a2f-b1c2-302082052acc::" providerId="AD" clId="Web-{0A1AF111-D2E3-694C-40D3-72E40680141D}" dt="2025-09-16T11:38:39.976" v="67" actId="20577"/>
          <ac:spMkLst>
            <pc:docMk/>
            <pc:sldMk cId="881876286" sldId="291"/>
            <ac:spMk id="5" creationId="{A47B58DA-9CF3-ACDE-C63F-8F7D39A3BC1F}"/>
          </ac:spMkLst>
        </pc:spChg>
      </pc:sldChg>
      <pc:sldChg chg="modSp">
        <pc:chgData name="Guest User" userId="S::urn:spo:tenantanon#850453a7-9701-4a2f-b1c2-302082052acc::" providerId="AD" clId="Web-{0A1AF111-D2E3-694C-40D3-72E40680141D}" dt="2025-09-16T11:51:16.969" v="255" actId="20577"/>
        <pc:sldMkLst>
          <pc:docMk/>
          <pc:sldMk cId="1639452192" sldId="294"/>
        </pc:sldMkLst>
        <pc:spChg chg="mod">
          <ac:chgData name="Guest User" userId="S::urn:spo:tenantanon#850453a7-9701-4a2f-b1c2-302082052acc::" providerId="AD" clId="Web-{0A1AF111-D2E3-694C-40D3-72E40680141D}" dt="2025-09-16T11:51:16.969" v="255" actId="20577"/>
          <ac:spMkLst>
            <pc:docMk/>
            <pc:sldMk cId="1639452192" sldId="294"/>
            <ac:spMk id="5" creationId="{E6471290-A700-1DBD-9F75-A99CD017BDC6}"/>
          </ac:spMkLst>
        </pc:spChg>
      </pc:sldChg>
      <pc:sldChg chg="modSp">
        <pc:chgData name="Guest User" userId="S::urn:spo:tenantanon#850453a7-9701-4a2f-b1c2-302082052acc::" providerId="AD" clId="Web-{0A1AF111-D2E3-694C-40D3-72E40680141D}" dt="2025-09-16T11:51:37.157" v="262" actId="20577"/>
        <pc:sldMkLst>
          <pc:docMk/>
          <pc:sldMk cId="2676170048" sldId="298"/>
        </pc:sldMkLst>
        <pc:spChg chg="mod">
          <ac:chgData name="Guest User" userId="S::urn:spo:tenantanon#850453a7-9701-4a2f-b1c2-302082052acc::" providerId="AD" clId="Web-{0A1AF111-D2E3-694C-40D3-72E40680141D}" dt="2025-09-16T11:51:37.157" v="262" actId="20577"/>
          <ac:spMkLst>
            <pc:docMk/>
            <pc:sldMk cId="2676170048" sldId="298"/>
            <ac:spMk id="5" creationId="{09BA7406-FB60-CE37-4129-49ACE0AE6389}"/>
          </ac:spMkLst>
        </pc:spChg>
      </pc:sldChg>
      <pc:sldChg chg="modSp">
        <pc:chgData name="Guest User" userId="S::urn:spo:tenantanon#850453a7-9701-4a2f-b1c2-302082052acc::" providerId="AD" clId="Web-{0A1AF111-D2E3-694C-40D3-72E40680141D}" dt="2025-09-16T11:52:28.720" v="273" actId="20577"/>
        <pc:sldMkLst>
          <pc:docMk/>
          <pc:sldMk cId="551629754" sldId="302"/>
        </pc:sldMkLst>
        <pc:spChg chg="mod">
          <ac:chgData name="Guest User" userId="S::urn:spo:tenantanon#850453a7-9701-4a2f-b1c2-302082052acc::" providerId="AD" clId="Web-{0A1AF111-D2E3-694C-40D3-72E40680141D}" dt="2025-09-16T11:52:28.720" v="273" actId="20577"/>
          <ac:spMkLst>
            <pc:docMk/>
            <pc:sldMk cId="551629754" sldId="302"/>
            <ac:spMk id="5" creationId="{21AAA4DF-B15C-7FF7-8C42-1405E3431F8E}"/>
          </ac:spMkLst>
        </pc:spChg>
      </pc:sldChg>
    </pc:docChg>
  </pc:docChgLst>
  <pc:docChgLst>
    <pc:chgData name="Matthew Snarr" userId="S::matthew.snarr@ninechambers.com::398cc3dd-9a2b-4069-a74b-29228d441383" providerId="AD" clId="Web-{D053F5D7-134F-1EFE-89F4-2BCBCC181E1C}"/>
    <pc:docChg chg="addSld modSld">
      <pc:chgData name="Matthew Snarr" userId="S::matthew.snarr@ninechambers.com::398cc3dd-9a2b-4069-a74b-29228d441383" providerId="AD" clId="Web-{D053F5D7-134F-1EFE-89F4-2BCBCC181E1C}" dt="2025-09-10T09:03:01.169" v="45" actId="20577"/>
      <pc:docMkLst>
        <pc:docMk/>
      </pc:docMkLst>
      <pc:sldChg chg="modSp">
        <pc:chgData name="Matthew Snarr" userId="S::matthew.snarr@ninechambers.com::398cc3dd-9a2b-4069-a74b-29228d441383" providerId="AD" clId="Web-{D053F5D7-134F-1EFE-89F4-2BCBCC181E1C}" dt="2025-09-10T09:02:17.855" v="29" actId="20577"/>
        <pc:sldMkLst>
          <pc:docMk/>
          <pc:sldMk cId="3580384684" sldId="286"/>
        </pc:sldMkLst>
        <pc:spChg chg="mod">
          <ac:chgData name="Matthew Snarr" userId="S::matthew.snarr@ninechambers.com::398cc3dd-9a2b-4069-a74b-29228d441383" providerId="AD" clId="Web-{D053F5D7-134F-1EFE-89F4-2BCBCC181E1C}" dt="2025-09-10T09:02:17.855" v="29" actId="20577"/>
          <ac:spMkLst>
            <pc:docMk/>
            <pc:sldMk cId="3580384684" sldId="286"/>
            <ac:spMk id="8" creationId="{0EC5E9AF-13E1-DD22-D54E-F8C8472036AB}"/>
          </ac:spMkLst>
        </pc:spChg>
      </pc:sldChg>
      <pc:sldChg chg="modSp add replId">
        <pc:chgData name="Matthew Snarr" userId="S::matthew.snarr@ninechambers.com::398cc3dd-9a2b-4069-a74b-29228d441383" providerId="AD" clId="Web-{D053F5D7-134F-1EFE-89F4-2BCBCC181E1C}" dt="2025-09-10T09:03:01.169" v="45" actId="20577"/>
        <pc:sldMkLst>
          <pc:docMk/>
          <pc:sldMk cId="696131749" sldId="317"/>
        </pc:sldMkLst>
        <pc:spChg chg="mod">
          <ac:chgData name="Matthew Snarr" userId="S::matthew.snarr@ninechambers.com::398cc3dd-9a2b-4069-a74b-29228d441383" providerId="AD" clId="Web-{D053F5D7-134F-1EFE-89F4-2BCBCC181E1C}" dt="2025-09-10T09:03:01.169" v="45" actId="20577"/>
          <ac:spMkLst>
            <pc:docMk/>
            <pc:sldMk cId="696131749" sldId="317"/>
            <ac:spMk id="8" creationId="{44599E4B-BD22-E5A4-F608-9EBAE834E282}"/>
          </ac:spMkLst>
        </pc:spChg>
      </pc:sldChg>
    </pc:docChg>
  </pc:docChgLst>
  <pc:docChgLst>
    <pc:chgData name="Guest User" userId="S::urn:spo:tenantanon#850453a7-9701-4a2f-b1c2-302082052acc::" providerId="AD" clId="Web-{B8145E06-9B83-013F-90FF-1CF476A29A6A}"/>
    <pc:docChg chg="modSld">
      <pc:chgData name="Guest User" userId="S::urn:spo:tenantanon#850453a7-9701-4a2f-b1c2-302082052acc::" providerId="AD" clId="Web-{B8145E06-9B83-013F-90FF-1CF476A29A6A}" dt="2025-08-18T14:20:18.498" v="676" actId="20577"/>
      <pc:docMkLst>
        <pc:docMk/>
      </pc:docMkLst>
      <pc:sldChg chg="modSp">
        <pc:chgData name="Guest User" userId="S::urn:spo:tenantanon#850453a7-9701-4a2f-b1c2-302082052acc::" providerId="AD" clId="Web-{B8145E06-9B83-013F-90FF-1CF476A29A6A}" dt="2025-08-18T14:06:41.962" v="322" actId="20577"/>
        <pc:sldMkLst>
          <pc:docMk/>
          <pc:sldMk cId="1218109462" sldId="279"/>
        </pc:sldMkLst>
        <pc:spChg chg="mod">
          <ac:chgData name="Guest User" userId="S::urn:spo:tenantanon#850453a7-9701-4a2f-b1c2-302082052acc::" providerId="AD" clId="Web-{B8145E06-9B83-013F-90FF-1CF476A29A6A}" dt="2025-08-18T14:06:41.962" v="322" actId="20577"/>
          <ac:spMkLst>
            <pc:docMk/>
            <pc:sldMk cId="1218109462" sldId="279"/>
            <ac:spMk id="5" creationId="{1B349C00-9E47-1EA4-FAFA-D3667DBCD3DA}"/>
          </ac:spMkLst>
        </pc:spChg>
      </pc:sldChg>
      <pc:sldChg chg="modSp">
        <pc:chgData name="Guest User" userId="S::urn:spo:tenantanon#850453a7-9701-4a2f-b1c2-302082052acc::" providerId="AD" clId="Web-{B8145E06-9B83-013F-90FF-1CF476A29A6A}" dt="2025-08-18T14:06:56.119" v="325" actId="20577"/>
        <pc:sldMkLst>
          <pc:docMk/>
          <pc:sldMk cId="320523771" sldId="281"/>
        </pc:sldMkLst>
        <pc:spChg chg="mod">
          <ac:chgData name="Guest User" userId="S::urn:spo:tenantanon#850453a7-9701-4a2f-b1c2-302082052acc::" providerId="AD" clId="Web-{B8145E06-9B83-013F-90FF-1CF476A29A6A}" dt="2025-08-18T14:06:56.119" v="325" actId="20577"/>
          <ac:spMkLst>
            <pc:docMk/>
            <pc:sldMk cId="320523771" sldId="281"/>
            <ac:spMk id="5" creationId="{EAEFE0F9-C091-713E-6727-BB29F556509B}"/>
          </ac:spMkLst>
        </pc:spChg>
      </pc:sldChg>
      <pc:sldChg chg="modSp">
        <pc:chgData name="Guest User" userId="S::urn:spo:tenantanon#850453a7-9701-4a2f-b1c2-302082052acc::" providerId="AD" clId="Web-{B8145E06-9B83-013F-90FF-1CF476A29A6A}" dt="2025-08-18T14:06:28.664" v="319" actId="20577"/>
        <pc:sldMkLst>
          <pc:docMk/>
          <pc:sldMk cId="189829593" sldId="288"/>
        </pc:sldMkLst>
        <pc:spChg chg="mod">
          <ac:chgData name="Guest User" userId="S::urn:spo:tenantanon#850453a7-9701-4a2f-b1c2-302082052acc::" providerId="AD" clId="Web-{B8145E06-9B83-013F-90FF-1CF476A29A6A}" dt="2025-08-18T14:06:28.664" v="319" actId="20577"/>
          <ac:spMkLst>
            <pc:docMk/>
            <pc:sldMk cId="189829593" sldId="288"/>
            <ac:spMk id="8" creationId="{A117EEA0-C030-ED6A-9ECB-118487074131}"/>
          </ac:spMkLst>
        </pc:spChg>
      </pc:sldChg>
      <pc:sldChg chg="modSp">
        <pc:chgData name="Guest User" userId="S::urn:spo:tenantanon#850453a7-9701-4a2f-b1c2-302082052acc::" providerId="AD" clId="Web-{B8145E06-9B83-013F-90FF-1CF476A29A6A}" dt="2025-08-18T14:13:36.426" v="492" actId="20577"/>
        <pc:sldMkLst>
          <pc:docMk/>
          <pc:sldMk cId="551629754" sldId="302"/>
        </pc:sldMkLst>
        <pc:spChg chg="mod">
          <ac:chgData name="Guest User" userId="S::urn:spo:tenantanon#850453a7-9701-4a2f-b1c2-302082052acc::" providerId="AD" clId="Web-{B8145E06-9B83-013F-90FF-1CF476A29A6A}" dt="2025-08-18T14:13:36.426" v="492" actId="20577"/>
          <ac:spMkLst>
            <pc:docMk/>
            <pc:sldMk cId="551629754" sldId="302"/>
            <ac:spMk id="5" creationId="{21AAA4DF-B15C-7FF7-8C42-1405E3431F8E}"/>
          </ac:spMkLst>
        </pc:spChg>
      </pc:sldChg>
      <pc:sldChg chg="modSp">
        <pc:chgData name="Guest User" userId="S::urn:spo:tenantanon#850453a7-9701-4a2f-b1c2-302082052acc::" providerId="AD" clId="Web-{B8145E06-9B83-013F-90FF-1CF476A29A6A}" dt="2025-08-18T14:14:10.428" v="500" actId="20577"/>
        <pc:sldMkLst>
          <pc:docMk/>
          <pc:sldMk cId="2595862094" sldId="306"/>
        </pc:sldMkLst>
        <pc:spChg chg="mod">
          <ac:chgData name="Guest User" userId="S::urn:spo:tenantanon#850453a7-9701-4a2f-b1c2-302082052acc::" providerId="AD" clId="Web-{B8145E06-9B83-013F-90FF-1CF476A29A6A}" dt="2025-08-18T14:14:10.428" v="500" actId="20577"/>
          <ac:spMkLst>
            <pc:docMk/>
            <pc:sldMk cId="2595862094" sldId="306"/>
            <ac:spMk id="5" creationId="{572693E4-73DB-12B4-F536-36A3177B3BCC}"/>
          </ac:spMkLst>
        </pc:spChg>
      </pc:sldChg>
      <pc:sldChg chg="modSp">
        <pc:chgData name="Guest User" userId="S::urn:spo:tenantanon#850453a7-9701-4a2f-b1c2-302082052acc::" providerId="AD" clId="Web-{B8145E06-9B83-013F-90FF-1CF476A29A6A}" dt="2025-08-18T14:20:18.498" v="676" actId="20577"/>
        <pc:sldMkLst>
          <pc:docMk/>
          <pc:sldMk cId="1793159067" sldId="310"/>
        </pc:sldMkLst>
        <pc:spChg chg="mod">
          <ac:chgData name="Guest User" userId="S::urn:spo:tenantanon#850453a7-9701-4a2f-b1c2-302082052acc::" providerId="AD" clId="Web-{B8145E06-9B83-013F-90FF-1CF476A29A6A}" dt="2025-08-18T14:20:18.498" v="676" actId="20577"/>
          <ac:spMkLst>
            <pc:docMk/>
            <pc:sldMk cId="1793159067" sldId="310"/>
            <ac:spMk id="5" creationId="{2C2ED2C8-38FD-8EFC-AF36-DA75AB83C56A}"/>
          </ac:spMkLst>
        </pc:spChg>
      </pc:sldChg>
      <pc:sldChg chg="modSp">
        <pc:chgData name="Guest User" userId="S::urn:spo:tenantanon#850453a7-9701-4a2f-b1c2-302082052acc::" providerId="AD" clId="Web-{B8145E06-9B83-013F-90FF-1CF476A29A6A}" dt="2025-08-18T14:09:27.644" v="391" actId="20577"/>
        <pc:sldMkLst>
          <pc:docMk/>
          <pc:sldMk cId="895157736" sldId="315"/>
        </pc:sldMkLst>
        <pc:spChg chg="mod">
          <ac:chgData name="Guest User" userId="S::urn:spo:tenantanon#850453a7-9701-4a2f-b1c2-302082052acc::" providerId="AD" clId="Web-{B8145E06-9B83-013F-90FF-1CF476A29A6A}" dt="2025-08-18T14:09:27.644" v="391" actId="20577"/>
          <ac:spMkLst>
            <pc:docMk/>
            <pc:sldMk cId="895157736" sldId="315"/>
            <ac:spMk id="5" creationId="{E8C01BD2-3480-AB1C-26F8-55CED93E46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F770B2-9280-0A4D-BC60-FAB7C5F03C43}" type="datetimeFigureOut">
              <a:rPr lang="en-US" smtClean="0"/>
              <a:t>9/18/2025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961631-2A3F-2541-A156-0B00FAEBB913}" type="slidenum">
              <a:rPr lang="en-US" smtClean="0"/>
              <a:t>‹#›</a:t>
            </a:fld>
            <a:endParaRPr lang="en-US"/>
          </a:p>
        </p:txBody>
      </p:sp>
    </p:spTree>
    <p:extLst>
      <p:ext uri="{BB962C8B-B14F-4D97-AF65-F5344CB8AC3E}">
        <p14:creationId xmlns:p14="http://schemas.microsoft.com/office/powerpoint/2010/main" val="4200679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961631-2A3F-2541-A156-0B00FAEBB913}" type="slidenum">
              <a:rPr lang="en-US" smtClean="0"/>
              <a:t>1</a:t>
            </a:fld>
            <a:endParaRPr lang="en-US"/>
          </a:p>
        </p:txBody>
      </p:sp>
    </p:spTree>
    <p:extLst>
      <p:ext uri="{BB962C8B-B14F-4D97-AF65-F5344CB8AC3E}">
        <p14:creationId xmlns:p14="http://schemas.microsoft.com/office/powerpoint/2010/main" val="576154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961631-2A3F-2541-A156-0B00FAEBB913}" type="slidenum">
              <a:rPr lang="en-US" smtClean="0"/>
              <a:t>2</a:t>
            </a:fld>
            <a:endParaRPr lang="en-US"/>
          </a:p>
        </p:txBody>
      </p:sp>
    </p:spTree>
    <p:extLst>
      <p:ext uri="{BB962C8B-B14F-4D97-AF65-F5344CB8AC3E}">
        <p14:creationId xmlns:p14="http://schemas.microsoft.com/office/powerpoint/2010/main" val="3492659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C961631-2A3F-2541-A156-0B00FAEBB913}" type="slidenum">
              <a:rPr lang="en-US" smtClean="0"/>
              <a:t>34</a:t>
            </a:fld>
            <a:endParaRPr lang="en-US"/>
          </a:p>
        </p:txBody>
      </p:sp>
    </p:spTree>
    <p:extLst>
      <p:ext uri="{BB962C8B-B14F-4D97-AF65-F5344CB8AC3E}">
        <p14:creationId xmlns:p14="http://schemas.microsoft.com/office/powerpoint/2010/main" val="17791953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3EC6-416F-AFDB-3504-3F8DE656BB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8D6B3D9-526C-0FEC-FAAA-AC52FBBA03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5E73E9-0E9B-2A8A-36C0-BB93629CA7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E8D8574-1C3C-817C-4CBB-3619371ACE4C}"/>
              </a:ext>
            </a:extLst>
          </p:cNvPr>
          <p:cNvSpPr>
            <a:spLocks noGrp="1"/>
          </p:cNvSpPr>
          <p:nvPr>
            <p:ph type="sldNum" sz="quarter" idx="5"/>
          </p:nvPr>
        </p:nvSpPr>
        <p:spPr/>
        <p:txBody>
          <a:bodyPr/>
          <a:lstStyle/>
          <a:p>
            <a:fld id="{5C961631-2A3F-2541-A156-0B00FAEBB913}" type="slidenum">
              <a:rPr lang="en-US" smtClean="0"/>
              <a:t>35</a:t>
            </a:fld>
            <a:endParaRPr lang="en-US"/>
          </a:p>
        </p:txBody>
      </p:sp>
    </p:spTree>
    <p:extLst>
      <p:ext uri="{BB962C8B-B14F-4D97-AF65-F5344CB8AC3E}">
        <p14:creationId xmlns:p14="http://schemas.microsoft.com/office/powerpoint/2010/main" val="162872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A44BB-4982-41A6-55E1-0A9DE1EA98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FB223E-6D75-0D46-6809-250BDB78E1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8F9FDF-5A1D-7458-ED44-B93601D93B5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6A2EAEC-2B8F-0F87-D3CE-A7DF14DA2F6D}"/>
              </a:ext>
            </a:extLst>
          </p:cNvPr>
          <p:cNvSpPr>
            <a:spLocks noGrp="1"/>
          </p:cNvSpPr>
          <p:nvPr>
            <p:ph type="sldNum" sz="quarter" idx="5"/>
          </p:nvPr>
        </p:nvSpPr>
        <p:spPr/>
        <p:txBody>
          <a:bodyPr/>
          <a:lstStyle/>
          <a:p>
            <a:fld id="{5C961631-2A3F-2541-A156-0B00FAEBB913}" type="slidenum">
              <a:rPr lang="en-US" smtClean="0"/>
              <a:t>36</a:t>
            </a:fld>
            <a:endParaRPr lang="en-US"/>
          </a:p>
        </p:txBody>
      </p:sp>
    </p:spTree>
    <p:extLst>
      <p:ext uri="{BB962C8B-B14F-4D97-AF65-F5344CB8AC3E}">
        <p14:creationId xmlns:p14="http://schemas.microsoft.com/office/powerpoint/2010/main" val="1914985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9BFAB-9D99-0832-5541-C096F9307B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F56CA-1D69-7D07-8646-30C949BE80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9F0B76-2107-E0F7-B281-69DF14782F7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902D34A-20F5-7951-1848-35244FCF0738}"/>
              </a:ext>
            </a:extLst>
          </p:cNvPr>
          <p:cNvSpPr>
            <a:spLocks noGrp="1"/>
          </p:cNvSpPr>
          <p:nvPr>
            <p:ph type="sldNum" sz="quarter" idx="5"/>
          </p:nvPr>
        </p:nvSpPr>
        <p:spPr/>
        <p:txBody>
          <a:bodyPr/>
          <a:lstStyle/>
          <a:p>
            <a:fld id="{5C961631-2A3F-2541-A156-0B00FAEBB913}" type="slidenum">
              <a:rPr lang="en-US" smtClean="0"/>
              <a:t>37</a:t>
            </a:fld>
            <a:endParaRPr lang="en-US"/>
          </a:p>
        </p:txBody>
      </p:sp>
    </p:spTree>
    <p:extLst>
      <p:ext uri="{BB962C8B-B14F-4D97-AF65-F5344CB8AC3E}">
        <p14:creationId xmlns:p14="http://schemas.microsoft.com/office/powerpoint/2010/main" val="27943505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0B396A-E5BB-9373-B786-0B22E77CF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838D82-2782-A43E-6D27-BD9298A938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4C57C5-36AA-05EA-E398-0C36E1BFC96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F282087D-1E4A-41AD-8D77-F3EC56BAEA52}"/>
              </a:ext>
            </a:extLst>
          </p:cNvPr>
          <p:cNvSpPr>
            <a:spLocks noGrp="1"/>
          </p:cNvSpPr>
          <p:nvPr>
            <p:ph type="sldNum" sz="quarter" idx="5"/>
          </p:nvPr>
        </p:nvSpPr>
        <p:spPr/>
        <p:txBody>
          <a:bodyPr/>
          <a:lstStyle/>
          <a:p>
            <a:fld id="{5C961631-2A3F-2541-A156-0B00FAEBB913}" type="slidenum">
              <a:rPr lang="en-US" smtClean="0"/>
              <a:t>38</a:t>
            </a:fld>
            <a:endParaRPr lang="en-US"/>
          </a:p>
        </p:txBody>
      </p:sp>
    </p:spTree>
    <p:extLst>
      <p:ext uri="{BB962C8B-B14F-4D97-AF65-F5344CB8AC3E}">
        <p14:creationId xmlns:p14="http://schemas.microsoft.com/office/powerpoint/2010/main" val="43466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102EE-18B3-67BC-C71B-8C3F8DD4E0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E1DA1E-5908-F2A7-3438-E435920F9F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67E2A2-95D1-F0EA-FF2D-C6B88E7FCA2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3EC113E-2502-AD51-9D92-F02C1C167996}"/>
              </a:ext>
            </a:extLst>
          </p:cNvPr>
          <p:cNvSpPr>
            <a:spLocks noGrp="1"/>
          </p:cNvSpPr>
          <p:nvPr>
            <p:ph type="sldNum" sz="quarter" idx="5"/>
          </p:nvPr>
        </p:nvSpPr>
        <p:spPr/>
        <p:txBody>
          <a:bodyPr/>
          <a:lstStyle/>
          <a:p>
            <a:fld id="{5C961631-2A3F-2541-A156-0B00FAEBB913}" type="slidenum">
              <a:rPr lang="en-US" smtClean="0"/>
              <a:t>39</a:t>
            </a:fld>
            <a:endParaRPr lang="en-US"/>
          </a:p>
        </p:txBody>
      </p:sp>
    </p:spTree>
    <p:extLst>
      <p:ext uri="{BB962C8B-B14F-4D97-AF65-F5344CB8AC3E}">
        <p14:creationId xmlns:p14="http://schemas.microsoft.com/office/powerpoint/2010/main" val="2250933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82002-3FEC-1BE2-5FE1-70F737619E9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00E354A3-FB24-E48F-502D-061F9C6C590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26C2365-AC77-5AEA-DE41-A700EFD8548E}"/>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C9990782-8651-A689-D279-ECA353A71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8162EC-0FFE-7E5C-65CE-D4C821B10022}"/>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819912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FFA83-FA68-194F-F83B-7F305871C66E}"/>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572E389-3AD6-4778-C14C-4EEBA9F8F4C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9725B05-7C48-AF05-E57C-0C8DE3AAF464}"/>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764513E0-B003-931E-7E9B-718D1F624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02FFB3-7F2C-603B-0F79-EFB17898723D}"/>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3779075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90265F-89D7-86A6-3D32-E0F257A2679D}"/>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1A7E0BD-23DF-0300-FF04-7D9D4E144F4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84E9099-2B6B-9866-2803-E10615D44BBD}"/>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616D3A7F-32F8-8520-5A7F-B2B8E0C39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112C82-A511-49BC-F9C4-3E735ABDC1CA}"/>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1813992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B562D-79FF-85CC-4E52-A8864285F6B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22ADC3D-21E6-C276-9E00-30723EFECF1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66E9D85-8CDE-AE0F-6D13-087773B3BDF4}"/>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E22FB43E-2EBE-66F9-2E88-1F6F08549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B59206-7834-0A5E-2E96-6D5784098C89}"/>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1461257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D03C5-8F3C-3810-BD6E-31F828F3D24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D676BB90-004B-F4A8-E994-556DDF25CAF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FF7596E-C983-9632-9487-EDD50800C738}"/>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32DB21C0-2808-34A0-FC9D-A3D3372028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58A46A-4E53-5C2B-DAED-517009037810}"/>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3343097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A9255-5C5E-1BA3-1031-12E540774811}"/>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8190A3D-3521-7342-59A1-145A38AB97E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EAA190F-C2A7-6329-74A7-0E044F0CC6F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3AF19DF-ED3C-1283-5CCC-27EC46301EDE}"/>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6" name="Footer Placeholder 5">
            <a:extLst>
              <a:ext uri="{FF2B5EF4-FFF2-40B4-BE49-F238E27FC236}">
                <a16:creationId xmlns:a16="http://schemas.microsoft.com/office/drawing/2014/main" id="{17517979-0353-CEA8-D5C8-DDE51E6EA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D3E536-E642-4217-ABE2-EFE3C3C54EAD}"/>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1890052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E244D-173D-2E5B-3B50-4E3C2D19D89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F6579B2E-07C2-0094-BAF6-0E956E40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38101B7-A7A0-7C31-2574-C9979AC2EA7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3F92F7B6-197B-7792-2DD2-14A926A6345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C06EB128-96D7-DF84-9337-924042DDE52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2EABF1F-3AF7-BF7A-932B-01A57CB7DE87}"/>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8" name="Footer Placeholder 7">
            <a:extLst>
              <a:ext uri="{FF2B5EF4-FFF2-40B4-BE49-F238E27FC236}">
                <a16:creationId xmlns:a16="http://schemas.microsoft.com/office/drawing/2014/main" id="{7F2DF03C-4916-1EE6-5B0F-12C3AA3BD6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160E38-8EF6-5B1E-0DD1-16F5BF0E8ABB}"/>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373296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73C8EF-1D44-0917-C6BB-17D7C965AC19}"/>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6FB97F2-57E4-25EA-F539-F5D371B0E2DB}"/>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4" name="Footer Placeholder 3">
            <a:extLst>
              <a:ext uri="{FF2B5EF4-FFF2-40B4-BE49-F238E27FC236}">
                <a16:creationId xmlns:a16="http://schemas.microsoft.com/office/drawing/2014/main" id="{678C6970-4B73-AD51-F1DB-6787D4C943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0D807-2C8F-6B68-F2E7-551651491B96}"/>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3082560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758C44-F7BB-EC04-93C1-39C0B98D9C52}"/>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3" name="Footer Placeholder 2">
            <a:extLst>
              <a:ext uri="{FF2B5EF4-FFF2-40B4-BE49-F238E27FC236}">
                <a16:creationId xmlns:a16="http://schemas.microsoft.com/office/drawing/2014/main" id="{E64B02FB-0AFE-7ADB-358D-BE2C77D002C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309C85-E75D-B205-E9DD-6D7A9E7A3F11}"/>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199562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A5404-A785-B16C-9781-17DEDC21DE6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EBE50835-861D-57B4-D290-8E81E6FD1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707041B-1908-23D7-FFC1-E399FE027C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C1F88C4-C6A1-52DD-1173-912F5B7C6024}"/>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6" name="Footer Placeholder 5">
            <a:extLst>
              <a:ext uri="{FF2B5EF4-FFF2-40B4-BE49-F238E27FC236}">
                <a16:creationId xmlns:a16="http://schemas.microsoft.com/office/drawing/2014/main" id="{B2B71490-8AC9-C61D-9EB3-3BC4ED7BB0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FB622A-F872-CAF5-5639-C182E89F82BE}"/>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2681433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A7C15-2B67-DA67-CA55-D03B91E5686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C00FAF5-0AAA-0356-ABA4-53C5B02E6E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A6BCA4-C6AD-B6E2-8382-C75DF3D174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2DD74ED-C388-D3C7-69FE-BB63FF2AE1CC}"/>
              </a:ext>
            </a:extLst>
          </p:cNvPr>
          <p:cNvSpPr>
            <a:spLocks noGrp="1"/>
          </p:cNvSpPr>
          <p:nvPr>
            <p:ph type="dt" sz="half" idx="10"/>
          </p:nvPr>
        </p:nvSpPr>
        <p:spPr/>
        <p:txBody>
          <a:bodyPr/>
          <a:lstStyle/>
          <a:p>
            <a:fld id="{E8D02D57-6BA2-C94E-8601-7F34ABBB106F}" type="datetimeFigureOut">
              <a:rPr lang="en-US" smtClean="0"/>
              <a:t>9/18/2025</a:t>
            </a:fld>
            <a:endParaRPr lang="en-US"/>
          </a:p>
        </p:txBody>
      </p:sp>
      <p:sp>
        <p:nvSpPr>
          <p:cNvPr id="6" name="Footer Placeholder 5">
            <a:extLst>
              <a:ext uri="{FF2B5EF4-FFF2-40B4-BE49-F238E27FC236}">
                <a16:creationId xmlns:a16="http://schemas.microsoft.com/office/drawing/2014/main" id="{603DC58A-773A-BFE0-DBC9-BBC74D6462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6B9486-4ADB-DB03-C8AA-B898DE822027}"/>
              </a:ext>
            </a:extLst>
          </p:cNvPr>
          <p:cNvSpPr>
            <a:spLocks noGrp="1"/>
          </p:cNvSpPr>
          <p:nvPr>
            <p:ph type="sldNum" sz="quarter" idx="12"/>
          </p:nvPr>
        </p:nvSpPr>
        <p:spPr/>
        <p:txBody>
          <a:bodyPr/>
          <a:lstStyle/>
          <a:p>
            <a:fld id="{DAB9D788-91CC-FE46-B31E-CBE920AEEDFB}" type="slidenum">
              <a:rPr lang="en-US" smtClean="0"/>
              <a:t>‹#›</a:t>
            </a:fld>
            <a:endParaRPr lang="en-US"/>
          </a:p>
        </p:txBody>
      </p:sp>
    </p:spTree>
    <p:extLst>
      <p:ext uri="{BB962C8B-B14F-4D97-AF65-F5344CB8AC3E}">
        <p14:creationId xmlns:p14="http://schemas.microsoft.com/office/powerpoint/2010/main" val="911570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1C74F1-00BA-54C9-BC28-1D746AF5D3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F433BD4-56E0-8F80-B74B-90021EF65C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247869B-F3FF-B0D4-AA65-446623BE14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8D02D57-6BA2-C94E-8601-7F34ABBB106F}" type="datetimeFigureOut">
              <a:rPr lang="en-US" smtClean="0"/>
              <a:t>9/18/2025</a:t>
            </a:fld>
            <a:endParaRPr lang="en-US"/>
          </a:p>
        </p:txBody>
      </p:sp>
      <p:sp>
        <p:nvSpPr>
          <p:cNvPr id="5" name="Footer Placeholder 4">
            <a:extLst>
              <a:ext uri="{FF2B5EF4-FFF2-40B4-BE49-F238E27FC236}">
                <a16:creationId xmlns:a16="http://schemas.microsoft.com/office/drawing/2014/main" id="{1A104B01-E84B-327B-D4F4-3146DF425B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3F122B4-A0E5-D137-DF72-28DC368D50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B9D788-91CC-FE46-B31E-CBE920AEEDFB}" type="slidenum">
              <a:rPr lang="en-US" smtClean="0"/>
              <a:t>‹#›</a:t>
            </a:fld>
            <a:endParaRPr lang="en-US"/>
          </a:p>
        </p:txBody>
      </p:sp>
    </p:spTree>
    <p:extLst>
      <p:ext uri="{BB962C8B-B14F-4D97-AF65-F5344CB8AC3E}">
        <p14:creationId xmlns:p14="http://schemas.microsoft.com/office/powerpoint/2010/main" val="2710454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3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3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3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1.emf"/><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E28"/>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D177E26-4D3E-C261-3F9E-DC83CF7A2814}"/>
              </a:ext>
            </a:extLst>
          </p:cNvPr>
          <p:cNvPicPr>
            <a:picLocks noChangeAspect="1"/>
          </p:cNvPicPr>
          <p:nvPr/>
        </p:nvPicPr>
        <p:blipFill>
          <a:blip r:embed="rId3"/>
          <a:srcRect t="6564" r="23371" b="20020"/>
          <a:stretch/>
        </p:blipFill>
        <p:spPr>
          <a:xfrm>
            <a:off x="4894657" y="63952"/>
            <a:ext cx="7297343" cy="6794042"/>
          </a:xfrm>
          <a:prstGeom prst="rect">
            <a:avLst/>
          </a:prstGeom>
        </p:spPr>
      </p:pic>
      <p:sp>
        <p:nvSpPr>
          <p:cNvPr id="6" name="TextBox 5">
            <a:extLst>
              <a:ext uri="{FF2B5EF4-FFF2-40B4-BE49-F238E27FC236}">
                <a16:creationId xmlns:a16="http://schemas.microsoft.com/office/drawing/2014/main" id="{F1D89830-6AA3-CDC2-4A88-6C55C2F6C453}"/>
              </a:ext>
            </a:extLst>
          </p:cNvPr>
          <p:cNvSpPr txBox="1"/>
          <p:nvPr/>
        </p:nvSpPr>
        <p:spPr>
          <a:xfrm>
            <a:off x="729737" y="3737423"/>
            <a:ext cx="11363410" cy="769441"/>
          </a:xfrm>
          <a:prstGeom prst="rect">
            <a:avLst/>
          </a:prstGeom>
          <a:noFill/>
        </p:spPr>
        <p:txBody>
          <a:bodyPr wrap="square" lIns="91440" tIns="45720" rIns="91440" bIns="45720" rtlCol="0" anchor="t">
            <a:spAutoFit/>
          </a:bodyPr>
          <a:lstStyle/>
          <a:p>
            <a:r>
              <a:rPr lang="en-GB" sz="4400">
                <a:solidFill>
                  <a:schemeClr val="bg1"/>
                </a:solidFill>
                <a:effectLst/>
                <a:latin typeface="DM Serif Display" pitchFamily="2" charset="0"/>
              </a:rPr>
              <a:t>Chronic </a:t>
            </a:r>
            <a:r>
              <a:rPr lang="en-GB" sz="4400">
                <a:solidFill>
                  <a:schemeClr val="bg1"/>
                </a:solidFill>
                <a:latin typeface="DM Serif Display" pitchFamily="2" charset="0"/>
              </a:rPr>
              <a:t>p</a:t>
            </a:r>
            <a:r>
              <a:rPr lang="en-GB" sz="4400">
                <a:solidFill>
                  <a:schemeClr val="bg1"/>
                </a:solidFill>
                <a:effectLst/>
                <a:latin typeface="DM Serif Display" pitchFamily="2" charset="0"/>
              </a:rPr>
              <a:t>ain induced </a:t>
            </a:r>
            <a:r>
              <a:rPr lang="en-GB" sz="4400">
                <a:solidFill>
                  <a:schemeClr val="bg1"/>
                </a:solidFill>
                <a:latin typeface="DM Serif Display" pitchFamily="2" charset="0"/>
              </a:rPr>
              <a:t>e</a:t>
            </a:r>
            <a:r>
              <a:rPr lang="en-GB" sz="4400">
                <a:solidFill>
                  <a:schemeClr val="bg1"/>
                </a:solidFill>
                <a:effectLst/>
                <a:latin typeface="DM Serif Display" pitchFamily="2" charset="0"/>
              </a:rPr>
              <a:t>lective </a:t>
            </a:r>
            <a:r>
              <a:rPr lang="en-GB" sz="4400">
                <a:solidFill>
                  <a:schemeClr val="bg1"/>
                </a:solidFill>
                <a:latin typeface="DM Serif Display" pitchFamily="2" charset="0"/>
              </a:rPr>
              <a:t>a</a:t>
            </a:r>
            <a:r>
              <a:rPr lang="en-GB" sz="4400">
                <a:solidFill>
                  <a:schemeClr val="bg1"/>
                </a:solidFill>
                <a:effectLst/>
                <a:latin typeface="DM Serif Display" pitchFamily="2" charset="0"/>
              </a:rPr>
              <a:t>mputations</a:t>
            </a:r>
          </a:p>
        </p:txBody>
      </p:sp>
      <p:cxnSp>
        <p:nvCxnSpPr>
          <p:cNvPr id="8" name="Straight Connector 7">
            <a:extLst>
              <a:ext uri="{FF2B5EF4-FFF2-40B4-BE49-F238E27FC236}">
                <a16:creationId xmlns:a16="http://schemas.microsoft.com/office/drawing/2014/main" id="{7424ED8B-A7FB-5681-7583-C5E20216ABEF}"/>
              </a:ext>
            </a:extLst>
          </p:cNvPr>
          <p:cNvCxnSpPr/>
          <p:nvPr/>
        </p:nvCxnSpPr>
        <p:spPr>
          <a:xfrm>
            <a:off x="828589" y="4621427"/>
            <a:ext cx="11363411" cy="0"/>
          </a:xfrm>
          <a:prstGeom prst="line">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D0A684DF-E57C-119A-88CD-C7D6DE242ABC}"/>
              </a:ext>
            </a:extLst>
          </p:cNvPr>
          <p:cNvSpPr txBox="1"/>
          <p:nvPr/>
        </p:nvSpPr>
        <p:spPr>
          <a:xfrm>
            <a:off x="729737" y="5006180"/>
            <a:ext cx="7821141" cy="733534"/>
          </a:xfrm>
          <a:prstGeom prst="rect">
            <a:avLst/>
          </a:prstGeom>
          <a:noFill/>
        </p:spPr>
        <p:txBody>
          <a:bodyPr wrap="square" rtlCol="0">
            <a:spAutoFit/>
          </a:bodyPr>
          <a:lstStyle/>
          <a:p>
            <a:pPr>
              <a:spcAft>
                <a:spcPts val="217"/>
              </a:spcAft>
            </a:pPr>
            <a:r>
              <a:rPr lang="en-GB" sz="2000">
                <a:solidFill>
                  <a:srgbClr val="B6953F"/>
                </a:solidFill>
                <a:latin typeface="Kumbh Sans" pitchFamily="2" charset="77"/>
              </a:rPr>
              <a:t>Bhaskar Basu, Asad Khan, Alan McDougall, Holly King and Matthew Snarr</a:t>
            </a:r>
          </a:p>
          <a:p>
            <a:pPr>
              <a:spcAft>
                <a:spcPts val="217"/>
              </a:spcAft>
            </a:pPr>
            <a:r>
              <a:rPr lang="en-GB" sz="2000">
                <a:solidFill>
                  <a:schemeClr val="bg1"/>
                </a:solidFill>
                <a:effectLst/>
                <a:latin typeface="Kumbh Sans" pitchFamily="2" charset="77"/>
              </a:rPr>
              <a:t>18 September 2025</a:t>
            </a:r>
          </a:p>
        </p:txBody>
      </p:sp>
      <p:pic>
        <p:nvPicPr>
          <p:cNvPr id="10" name="Picture 9" descr="A white letter on a black background&#10;&#10;AI-generated content may be incorrect.">
            <a:extLst>
              <a:ext uri="{FF2B5EF4-FFF2-40B4-BE49-F238E27FC236}">
                <a16:creationId xmlns:a16="http://schemas.microsoft.com/office/drawing/2014/main" id="{E6A8F28D-B236-AC64-84FB-1E9DBF176F60}"/>
              </a:ext>
            </a:extLst>
          </p:cNvPr>
          <p:cNvPicPr>
            <a:picLocks noChangeAspect="1"/>
          </p:cNvPicPr>
          <p:nvPr/>
        </p:nvPicPr>
        <p:blipFill>
          <a:blip r:embed="rId4"/>
          <a:stretch>
            <a:fillRect/>
          </a:stretch>
        </p:blipFill>
        <p:spPr>
          <a:xfrm>
            <a:off x="828588" y="769298"/>
            <a:ext cx="2667341" cy="589946"/>
          </a:xfrm>
          <a:prstGeom prst="rect">
            <a:avLst/>
          </a:prstGeom>
        </p:spPr>
      </p:pic>
    </p:spTree>
    <p:extLst>
      <p:ext uri="{BB962C8B-B14F-4D97-AF65-F5344CB8AC3E}">
        <p14:creationId xmlns:p14="http://schemas.microsoft.com/office/powerpoint/2010/main" val="2726721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1F8354F-8CC6-AB0B-61B4-A52669CD0F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7AFE082-BCFE-C093-A405-E7439F2BB48C}"/>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2. Patient selection and clinical assessment </a:t>
            </a:r>
          </a:p>
        </p:txBody>
      </p:sp>
      <p:cxnSp>
        <p:nvCxnSpPr>
          <p:cNvPr id="3" name="Straight Connector 2">
            <a:extLst>
              <a:ext uri="{FF2B5EF4-FFF2-40B4-BE49-F238E27FC236}">
                <a16:creationId xmlns:a16="http://schemas.microsoft.com/office/drawing/2014/main" id="{71B84771-A26C-A616-A4FD-A1D1A5B46DB5}"/>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53952245-0042-F831-481E-32066CE28BB2}"/>
              </a:ext>
            </a:extLst>
          </p:cNvPr>
          <p:cNvSpPr txBox="1"/>
          <p:nvPr/>
        </p:nvSpPr>
        <p:spPr>
          <a:xfrm>
            <a:off x="729735" y="1758438"/>
            <a:ext cx="10510694" cy="3041858"/>
          </a:xfrm>
          <a:prstGeom prst="rect">
            <a:avLst/>
          </a:prstGeom>
          <a:noFill/>
        </p:spPr>
        <p:txBody>
          <a:bodyPr wrap="square" rtlCol="0">
            <a:spAutoFit/>
          </a:bodyPr>
          <a:lstStyle/>
          <a:p>
            <a:pPr>
              <a:spcAft>
                <a:spcPts val="217"/>
              </a:spcAft>
            </a:pPr>
            <a:r>
              <a:rPr lang="en-GB" sz="2000" b="1" u="sng">
                <a:latin typeface="Kumbh Sans" pitchFamily="2" charset="77"/>
              </a:rPr>
              <a:t>Headlines</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Accurate classification is vital for determining suitability for amputation. </a:t>
            </a:r>
          </a:p>
          <a:p>
            <a:pPr marL="342900" indent="-342900">
              <a:spcAft>
                <a:spcPts val="217"/>
              </a:spcAft>
              <a:buFont typeface="Arial" panose="020B0604020202020204" pitchFamily="34" charset="0"/>
              <a:buChar char="•"/>
            </a:pPr>
            <a:r>
              <a:rPr lang="en-GB" sz="2000">
                <a:latin typeface="Kumbh Sans" pitchFamily="2" charset="77"/>
              </a:rPr>
              <a:t>Misdiagnosis can lead to poor outcomes and ongoing pain post surgery. </a:t>
            </a:r>
          </a:p>
          <a:p>
            <a:pPr marL="342900" indent="-342900">
              <a:spcAft>
                <a:spcPts val="217"/>
              </a:spcAft>
              <a:buFont typeface="Arial" panose="020B0604020202020204" pitchFamily="34" charset="0"/>
              <a:buChar char="•"/>
            </a:pPr>
            <a:r>
              <a:rPr lang="en-GB" sz="2000">
                <a:latin typeface="Kumbh Sans" pitchFamily="2" charset="77"/>
              </a:rPr>
              <a:t>Pain not following anatomical patterns often points to functional origins. </a:t>
            </a:r>
          </a:p>
          <a:p>
            <a:pPr marL="342900" indent="-342900">
              <a:spcAft>
                <a:spcPts val="217"/>
              </a:spcAft>
              <a:buFont typeface="Arial" panose="020B0604020202020204" pitchFamily="34" charset="0"/>
              <a:buChar char="•"/>
            </a:pPr>
            <a:r>
              <a:rPr lang="en-GB" sz="2000">
                <a:latin typeface="Kumbh Sans" pitchFamily="2" charset="77"/>
              </a:rPr>
              <a:t>Phantom limb pain and chronic idiopathic pain are also both relevant post-operatively.</a:t>
            </a:r>
          </a:p>
          <a:p>
            <a:pPr marL="342900" indent="-342900">
              <a:spcAft>
                <a:spcPts val="217"/>
              </a:spcAft>
              <a:buFont typeface="Arial" panose="020B0604020202020204" pitchFamily="34" charset="0"/>
              <a:buChar char="•"/>
            </a:pPr>
            <a:r>
              <a:rPr lang="en-GB" sz="2000">
                <a:latin typeface="Kumbh Sans" pitchFamily="2" charset="77"/>
              </a:rPr>
              <a:t>Recurrence and failure rates by reference to pain type e.g. CRPS.</a:t>
            </a:r>
          </a:p>
          <a:p>
            <a:pPr>
              <a:spcAft>
                <a:spcPts val="217"/>
              </a:spcAft>
            </a:pPr>
            <a:endParaRPr lang="en-GB" sz="2000">
              <a:effectLst/>
              <a:latin typeface="Kumbh Sans" pitchFamily="2" charset="77"/>
            </a:endParaRPr>
          </a:p>
        </p:txBody>
      </p:sp>
      <p:pic>
        <p:nvPicPr>
          <p:cNvPr id="4" name="Picture 3">
            <a:extLst>
              <a:ext uri="{FF2B5EF4-FFF2-40B4-BE49-F238E27FC236}">
                <a16:creationId xmlns:a16="http://schemas.microsoft.com/office/drawing/2014/main" id="{46CC1308-0794-CA53-2266-63F381163225}"/>
              </a:ext>
            </a:extLst>
          </p:cNvPr>
          <p:cNvPicPr>
            <a:picLocks noChangeAspect="1"/>
          </p:cNvPicPr>
          <p:nvPr/>
        </p:nvPicPr>
        <p:blipFill>
          <a:blip r:embed="rId2">
            <a:alphaModFix amt="5000"/>
          </a:blip>
          <a:srcRect l="-139" r="43605" b="55615"/>
          <a:stretch/>
        </p:blipFill>
        <p:spPr>
          <a:xfrm>
            <a:off x="3466861" y="150471"/>
            <a:ext cx="8725139" cy="7140223"/>
          </a:xfrm>
          <a:prstGeom prst="rect">
            <a:avLst/>
          </a:prstGeom>
        </p:spPr>
      </p:pic>
      <p:pic>
        <p:nvPicPr>
          <p:cNvPr id="6" name="Picture 5">
            <a:extLst>
              <a:ext uri="{FF2B5EF4-FFF2-40B4-BE49-F238E27FC236}">
                <a16:creationId xmlns:a16="http://schemas.microsoft.com/office/drawing/2014/main" id="{F227CE49-5C73-25E9-B30D-AB74091571DB}"/>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069614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B7CD2D-A621-7177-A9EF-6C7D762C4B2F}"/>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1ED8494-82F4-3263-46DB-FD67E2830436}"/>
              </a:ext>
            </a:extLst>
          </p:cNvPr>
          <p:cNvPicPr>
            <a:picLocks noChangeAspect="1"/>
          </p:cNvPicPr>
          <p:nvPr/>
        </p:nvPicPr>
        <p:blipFill>
          <a:blip r:embed="rId2">
            <a:alphaModFix amt="5000"/>
          </a:blip>
          <a:srcRect l="-139" r="43605" b="55615"/>
          <a:stretch/>
        </p:blipFill>
        <p:spPr>
          <a:xfrm>
            <a:off x="3466861" y="1"/>
            <a:ext cx="8725139" cy="7290694"/>
          </a:xfrm>
          <a:prstGeom prst="rect">
            <a:avLst/>
          </a:prstGeom>
        </p:spPr>
      </p:pic>
      <p:sp>
        <p:nvSpPr>
          <p:cNvPr id="2" name="TextBox 1">
            <a:extLst>
              <a:ext uri="{FF2B5EF4-FFF2-40B4-BE49-F238E27FC236}">
                <a16:creationId xmlns:a16="http://schemas.microsoft.com/office/drawing/2014/main" id="{AC0A3D92-0CCB-EF67-6802-E3CBADE61EDE}"/>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2. Patient selection and clinical assessment </a:t>
            </a:r>
          </a:p>
        </p:txBody>
      </p:sp>
      <p:cxnSp>
        <p:nvCxnSpPr>
          <p:cNvPr id="3" name="Straight Connector 2">
            <a:extLst>
              <a:ext uri="{FF2B5EF4-FFF2-40B4-BE49-F238E27FC236}">
                <a16:creationId xmlns:a16="http://schemas.microsoft.com/office/drawing/2014/main" id="{ABA10AFE-E889-A8AC-E18A-C6D1E7AEDD0F}"/>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2E53F0C-8725-8D18-A1B8-9A0E9FA4A74C}"/>
              </a:ext>
            </a:extLst>
          </p:cNvPr>
          <p:cNvSpPr txBox="1"/>
          <p:nvPr/>
        </p:nvSpPr>
        <p:spPr>
          <a:xfrm>
            <a:off x="271506" y="1727547"/>
            <a:ext cx="11571314" cy="4067780"/>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rPr>
              <a:t>Rehab Medicine (1)</a:t>
            </a:r>
          </a:p>
          <a:p>
            <a:pPr marL="342900" indent="-342900">
              <a:spcAft>
                <a:spcPts val="217"/>
              </a:spcAft>
              <a:buFont typeface="Arial" panose="020B0604020202020204" pitchFamily="34" charset="0"/>
              <a:buChar char="•"/>
            </a:pPr>
            <a:r>
              <a:rPr lang="en-GB" sz="2000">
                <a:latin typeface="Kumbh Sans"/>
              </a:rPr>
              <a:t>Choose the right candidate</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Detailed examination</a:t>
            </a:r>
            <a:endParaRPr lang="en-GB" sz="2000">
              <a:effectLst/>
              <a:latin typeface="Kumbh Sans" pitchFamily="2" charset="77"/>
            </a:endParaRPr>
          </a:p>
          <a:p>
            <a:pPr marL="342900" indent="-342900">
              <a:spcAft>
                <a:spcPts val="217"/>
              </a:spcAft>
              <a:buFont typeface="Arial" panose="020B0604020202020204" pitchFamily="34" charset="0"/>
              <a:buChar char="•"/>
            </a:pPr>
            <a:r>
              <a:rPr lang="en-GB" sz="2000">
                <a:latin typeface="Kumbh Sans"/>
              </a:rPr>
              <a:t>Detailed radiology review</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Talk to the patient and if possible, to the family/ carer</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Mindful of type of pain, wound, infection, antibiotics use, any sepsis, osteomyelitis</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Mindful of analgesic use</a:t>
            </a:r>
          </a:p>
          <a:p>
            <a:pPr marL="342900" indent="-342900">
              <a:spcAft>
                <a:spcPts val="217"/>
              </a:spcAft>
              <a:buFont typeface="Arial" panose="020B0604020202020204" pitchFamily="34" charset="0"/>
              <a:buChar char="•"/>
            </a:pPr>
            <a:r>
              <a:rPr lang="en-GB" sz="2000">
                <a:latin typeface="Kumbh Sans"/>
              </a:rPr>
              <a:t>Peer pressure</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Body dysmorphism, hating limb</a:t>
            </a: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BAB6A1AE-C628-99FF-C470-B574F63C433F}"/>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3130429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D6A812F-E731-8B43-652D-71407FE1A4E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873D0C3-329A-3D8F-A979-5B74D612E613}"/>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12A2D27-7220-ADDC-C24D-0B60BB5F4782}"/>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2. Patient selection and clinical assessment </a:t>
            </a:r>
          </a:p>
        </p:txBody>
      </p:sp>
      <p:cxnSp>
        <p:nvCxnSpPr>
          <p:cNvPr id="3" name="Straight Connector 2">
            <a:extLst>
              <a:ext uri="{FF2B5EF4-FFF2-40B4-BE49-F238E27FC236}">
                <a16:creationId xmlns:a16="http://schemas.microsoft.com/office/drawing/2014/main" id="{E43C53C0-C619-A313-9CDC-0800620C822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0AEF7E8F-9A95-252B-CBE9-67EF9200D446}"/>
              </a:ext>
            </a:extLst>
          </p:cNvPr>
          <p:cNvSpPr txBox="1"/>
          <p:nvPr/>
        </p:nvSpPr>
        <p:spPr>
          <a:xfrm>
            <a:off x="271506" y="1727547"/>
            <a:ext cx="11571314" cy="4401205"/>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rPr>
              <a:t>Rehab Medicine (2)</a:t>
            </a:r>
          </a:p>
          <a:p>
            <a:pPr marL="342900" indent="-342900">
              <a:spcAft>
                <a:spcPts val="217"/>
              </a:spcAft>
              <a:buFont typeface="Arial" panose="020B0604020202020204" pitchFamily="34" charset="0"/>
              <a:buChar char="•"/>
            </a:pPr>
            <a:r>
              <a:rPr lang="en-GB" sz="2000">
                <a:latin typeface="Kumbh Sans"/>
              </a:rPr>
              <a:t>What are the alternative treatment and likely success rate</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Opinion from MDT</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Opinion from Recon surgeon, Ortho, Plastics, Vascular </a:t>
            </a:r>
          </a:p>
          <a:p>
            <a:pPr marL="342900" indent="-342900">
              <a:spcAft>
                <a:spcPts val="217"/>
              </a:spcAft>
              <a:buFont typeface="Arial" panose="020B0604020202020204" pitchFamily="34" charset="0"/>
              <a:buChar char="•"/>
            </a:pPr>
            <a:r>
              <a:rPr lang="en-GB" sz="2000">
                <a:latin typeface="Kumbh Sans"/>
              </a:rPr>
              <a:t>Pre-amputation walking, ability</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Comorbidities, smoking</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Falls, ataxia, CVA, vision</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Predict prosthetic mobility before amputation</a:t>
            </a:r>
          </a:p>
          <a:p>
            <a:pPr marL="342900" indent="-342900">
              <a:spcAft>
                <a:spcPts val="217"/>
              </a:spcAft>
              <a:buFont typeface="Arial" panose="020B0604020202020204" pitchFamily="34" charset="0"/>
              <a:buChar char="•"/>
            </a:pPr>
            <a:r>
              <a:rPr lang="en-GB" sz="2000">
                <a:latin typeface="Kumbh Sans"/>
              </a:rPr>
              <a:t>Skin, graft</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Priorities of patient – is it pain control or functional improvement etc. </a:t>
            </a: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4A0C6188-29D4-94A1-4375-7D208728DDE2}"/>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748057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0DD5ADF-4AFC-0F60-15F9-8AE7281A2298}"/>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C391F68-EBF5-AB82-136C-459758A79D3B}"/>
              </a:ext>
            </a:extLst>
          </p:cNvPr>
          <p:cNvPicPr>
            <a:picLocks noChangeAspect="1"/>
          </p:cNvPicPr>
          <p:nvPr/>
        </p:nvPicPr>
        <p:blipFill>
          <a:blip r:embed="rId2">
            <a:alphaModFix amt="5000"/>
          </a:blip>
          <a:srcRect l="-139" r="43605" b="55615"/>
          <a:stretch/>
        </p:blipFill>
        <p:spPr>
          <a:xfrm>
            <a:off x="3466861" y="1"/>
            <a:ext cx="8725139" cy="7290694"/>
          </a:xfrm>
          <a:prstGeom prst="rect">
            <a:avLst/>
          </a:prstGeom>
        </p:spPr>
      </p:pic>
      <p:sp>
        <p:nvSpPr>
          <p:cNvPr id="2" name="TextBox 1">
            <a:extLst>
              <a:ext uri="{FF2B5EF4-FFF2-40B4-BE49-F238E27FC236}">
                <a16:creationId xmlns:a16="http://schemas.microsoft.com/office/drawing/2014/main" id="{FC14AA1F-8F06-3BE3-1EFD-27DD4B1B3B8B}"/>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2. Patient selection and clinical assessment </a:t>
            </a:r>
          </a:p>
        </p:txBody>
      </p:sp>
      <p:cxnSp>
        <p:nvCxnSpPr>
          <p:cNvPr id="3" name="Straight Connector 2">
            <a:extLst>
              <a:ext uri="{FF2B5EF4-FFF2-40B4-BE49-F238E27FC236}">
                <a16:creationId xmlns:a16="http://schemas.microsoft.com/office/drawing/2014/main" id="{AFE4499E-58E3-27A1-7FD8-156EE81F748B}"/>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EAEFE0F9-C091-713E-6727-BB29F556509B}"/>
              </a:ext>
            </a:extLst>
          </p:cNvPr>
          <p:cNvSpPr txBox="1"/>
          <p:nvPr/>
        </p:nvSpPr>
        <p:spPr>
          <a:xfrm>
            <a:off x="729735" y="1758438"/>
            <a:ext cx="10510694" cy="3734356"/>
          </a:xfrm>
          <a:prstGeom prst="rect">
            <a:avLst/>
          </a:prstGeom>
          <a:noFill/>
        </p:spPr>
        <p:txBody>
          <a:bodyPr wrap="square" lIns="91440" tIns="45720" rIns="91440" bIns="45720" rtlCol="0" anchor="t">
            <a:spAutoFit/>
          </a:bodyPr>
          <a:lstStyle/>
          <a:p>
            <a:pPr>
              <a:spcAft>
                <a:spcPts val="217"/>
              </a:spcAft>
            </a:pPr>
            <a:r>
              <a:rPr lang="en-GB" sz="2000" b="1" u="sng">
                <a:latin typeface="Kumbh Sans"/>
              </a:rPr>
              <a:t>Prosthetics</a:t>
            </a:r>
            <a:endParaRPr lang="en-GB" sz="2000" b="1" u="sng">
              <a:latin typeface="Kumbh Sans" pitchFamily="2" charset="77"/>
            </a:endParaRPr>
          </a:p>
          <a:p>
            <a:pPr marL="342900" indent="-342900">
              <a:spcAft>
                <a:spcPts val="217"/>
              </a:spcAft>
              <a:buFont typeface="Arial" panose="020B0604020202020204" pitchFamily="34" charset="0"/>
              <a:buChar char="•"/>
            </a:pPr>
            <a:r>
              <a:rPr lang="en-GB" sz="2000">
                <a:latin typeface="Kumbh Sans"/>
              </a:rPr>
              <a:t>Prosthetics relies on its colleagues (IDT)</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Predict prosthetic mobility (pre-amp mobility, hobbies)</a:t>
            </a:r>
            <a:endParaRPr lang="en-GB" sz="2000">
              <a:effectLst/>
              <a:latin typeface="Kumbh Sans" pitchFamily="2" charset="77"/>
            </a:endParaRPr>
          </a:p>
          <a:p>
            <a:pPr marL="342900" indent="-342900">
              <a:spcAft>
                <a:spcPts val="217"/>
              </a:spcAft>
              <a:buFont typeface="Arial" panose="020B0604020202020204" pitchFamily="34" charset="0"/>
              <a:buChar char="•"/>
            </a:pPr>
            <a:r>
              <a:rPr lang="en-GB" sz="2000">
                <a:latin typeface="Kumbh Sans"/>
              </a:rPr>
              <a:t>Inform a well-balanced decision</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Visit an amputee-prosthetics clinic</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Speak to other amputees</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Information for surgical team</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Level of amputation</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Length</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Potential issues</a:t>
            </a: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0721CCD5-357D-6776-88CF-4200EBDC97F3}"/>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205237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AAFB520-E25F-FA3D-6432-03BAEEA719B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14C2FE1-D3E4-C6E0-5620-89D9396F5150}"/>
              </a:ext>
            </a:extLst>
          </p:cNvPr>
          <p:cNvPicPr>
            <a:picLocks noChangeAspect="1"/>
          </p:cNvPicPr>
          <p:nvPr/>
        </p:nvPicPr>
        <p:blipFill>
          <a:blip r:embed="rId2">
            <a:alphaModFix amt="5000"/>
          </a:blip>
          <a:srcRect l="-139" r="43605" b="55615"/>
          <a:stretch/>
        </p:blipFill>
        <p:spPr>
          <a:xfrm>
            <a:off x="3466861" y="150471"/>
            <a:ext cx="8725139" cy="7140223"/>
          </a:xfrm>
          <a:prstGeom prst="rect">
            <a:avLst/>
          </a:prstGeom>
        </p:spPr>
      </p:pic>
      <p:sp>
        <p:nvSpPr>
          <p:cNvPr id="2" name="TextBox 1">
            <a:extLst>
              <a:ext uri="{FF2B5EF4-FFF2-40B4-BE49-F238E27FC236}">
                <a16:creationId xmlns:a16="http://schemas.microsoft.com/office/drawing/2014/main" id="{488A0895-CF4C-E8D1-ED55-7FF5041781B3}"/>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2. Patient selection and clinical assessment </a:t>
            </a:r>
          </a:p>
        </p:txBody>
      </p:sp>
      <p:cxnSp>
        <p:nvCxnSpPr>
          <p:cNvPr id="3" name="Straight Connector 2">
            <a:extLst>
              <a:ext uri="{FF2B5EF4-FFF2-40B4-BE49-F238E27FC236}">
                <a16:creationId xmlns:a16="http://schemas.microsoft.com/office/drawing/2014/main" id="{BEDF1B8C-DF2E-43BD-742D-32D04CFB2C5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A3293067-F2D4-2F8B-1D77-A6DCA124FB2E}"/>
              </a:ext>
            </a:extLst>
          </p:cNvPr>
          <p:cNvSpPr txBox="1"/>
          <p:nvPr/>
        </p:nvSpPr>
        <p:spPr>
          <a:xfrm>
            <a:off x="729735" y="1758438"/>
            <a:ext cx="10510694" cy="2298065"/>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cs typeface="Kumbh Sans" pitchFamily="2" charset="77"/>
              </a:rPr>
              <a:t>Physiotherapy </a:t>
            </a:r>
          </a:p>
          <a:p>
            <a:pPr>
              <a:spcAft>
                <a:spcPts val="217"/>
              </a:spcAft>
            </a:pPr>
            <a:endParaRPr lang="en-GB" sz="2000" b="1" u="sng">
              <a:latin typeface="Kumbh Sans" pitchFamily="2" charset="77"/>
              <a:cs typeface="Kumbh Sans" pitchFamily="2" charset="77"/>
            </a:endParaRPr>
          </a:p>
          <a:p>
            <a:pPr>
              <a:buFont typeface="Arial,Sans-Serif" panose="020B0604020202020204" pitchFamily="34" charset="0"/>
              <a:buChar char="•"/>
            </a:pPr>
            <a:r>
              <a:rPr lang="en-GB" sz="2000">
                <a:latin typeface="Kumbh Sans" pitchFamily="2" charset="77"/>
                <a:cs typeface="Kumbh Sans" pitchFamily="2" charset="77"/>
              </a:rPr>
              <a:t> Understand the individual </a:t>
            </a:r>
            <a:endParaRPr lang="en-GB">
              <a:latin typeface="Kumbh Sans" pitchFamily="2" charset="77"/>
              <a:cs typeface="Kumbh Sans" pitchFamily="2" charset="77"/>
            </a:endParaRPr>
          </a:p>
          <a:p>
            <a:pPr>
              <a:buFont typeface="Arial" panose="020B0604020202020204" pitchFamily="34" charset="0"/>
              <a:buChar char="•"/>
            </a:pPr>
            <a:r>
              <a:rPr lang="en-GB" sz="2000">
                <a:latin typeface="Kumbh Sans" pitchFamily="2" charset="77"/>
                <a:cs typeface="Kumbh Sans" pitchFamily="2" charset="77"/>
              </a:rPr>
              <a:t> Lifestyle / vocation / hobbies </a:t>
            </a:r>
            <a:endParaRPr lang="en-GB">
              <a:latin typeface="Kumbh Sans" pitchFamily="2" charset="77"/>
              <a:cs typeface="Kumbh Sans" pitchFamily="2" charset="77"/>
            </a:endParaRPr>
          </a:p>
          <a:p>
            <a:pPr>
              <a:buFont typeface="Arial" panose="020B0604020202020204" pitchFamily="34" charset="0"/>
              <a:buChar char="•"/>
            </a:pPr>
            <a:r>
              <a:rPr lang="en-GB" sz="2000">
                <a:latin typeface="Kumbh Sans" pitchFamily="2" charset="77"/>
                <a:cs typeface="Kumbh Sans" pitchFamily="2" charset="77"/>
              </a:rPr>
              <a:t> History – medical, trauma and pain</a:t>
            </a:r>
            <a:endParaRPr lang="en-GB">
              <a:latin typeface="Kumbh Sans" pitchFamily="2" charset="77"/>
              <a:cs typeface="Kumbh Sans" pitchFamily="2" charset="77"/>
            </a:endParaRPr>
          </a:p>
          <a:p>
            <a:pPr>
              <a:buFont typeface="Arial" panose="020B0604020202020204" pitchFamily="34" charset="0"/>
              <a:buChar char="•"/>
            </a:pPr>
            <a:r>
              <a:rPr lang="en-GB" sz="2000">
                <a:latin typeface="Kumbh Sans" pitchFamily="2" charset="77"/>
                <a:cs typeface="Kumbh Sans" pitchFamily="2" charset="77"/>
              </a:rPr>
              <a:t> Really understand what his/her priorities look like</a:t>
            </a:r>
            <a:endParaRPr lang="en-GB">
              <a:latin typeface="Kumbh Sans" pitchFamily="2" charset="77"/>
              <a:cs typeface="Kumbh Sans" pitchFamily="2" charset="77"/>
            </a:endParaRPr>
          </a:p>
          <a:p>
            <a:pPr>
              <a:spcAft>
                <a:spcPts val="217"/>
              </a:spcAft>
            </a:pPr>
            <a:endParaRPr lang="en-GB" sz="2000">
              <a:effectLst/>
              <a:latin typeface="Kumbh Sans" pitchFamily="2" charset="77"/>
              <a:cs typeface="Kumbh Sans" pitchFamily="2" charset="77"/>
            </a:endParaRPr>
          </a:p>
        </p:txBody>
      </p:sp>
      <p:pic>
        <p:nvPicPr>
          <p:cNvPr id="6" name="Picture 5">
            <a:extLst>
              <a:ext uri="{FF2B5EF4-FFF2-40B4-BE49-F238E27FC236}">
                <a16:creationId xmlns:a16="http://schemas.microsoft.com/office/drawing/2014/main" id="{36895588-87EF-0BE9-7BAA-65D240C87002}"/>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366659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2B6799-5320-4D3F-8F87-6DDA4068856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D67C168-1D1C-A670-9F70-EBF4701BCB31}"/>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42B9E98E-8A7D-39DD-F463-FC5B21969265}"/>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3. MDT decision making </a:t>
            </a:r>
          </a:p>
        </p:txBody>
      </p:sp>
      <p:cxnSp>
        <p:nvCxnSpPr>
          <p:cNvPr id="3" name="Straight Connector 2">
            <a:extLst>
              <a:ext uri="{FF2B5EF4-FFF2-40B4-BE49-F238E27FC236}">
                <a16:creationId xmlns:a16="http://schemas.microsoft.com/office/drawing/2014/main" id="{9A85D5A7-CC34-EF50-116E-7D21D71E2E96}"/>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B0181F93-78F2-6779-81A5-E8592DE822BE}"/>
              </a:ext>
            </a:extLst>
          </p:cNvPr>
          <p:cNvSpPr txBox="1"/>
          <p:nvPr/>
        </p:nvSpPr>
        <p:spPr>
          <a:xfrm>
            <a:off x="828589" y="1744118"/>
            <a:ext cx="10632942" cy="4375557"/>
          </a:xfrm>
          <a:prstGeom prst="rect">
            <a:avLst/>
          </a:prstGeom>
          <a:noFill/>
        </p:spPr>
        <p:txBody>
          <a:bodyPr wrap="square" lIns="91440" tIns="45720" rIns="91440" bIns="45720" rtlCol="0" anchor="t">
            <a:spAutoFit/>
          </a:bodyPr>
          <a:lstStyle/>
          <a:p>
            <a:pPr>
              <a:spcAft>
                <a:spcPts val="217"/>
              </a:spcAft>
            </a:pPr>
            <a:r>
              <a:rPr lang="en-GB" sz="2000" b="1" u="sng">
                <a:latin typeface="Kumbh Sans"/>
              </a:rPr>
              <a:t>Headlines</a:t>
            </a:r>
            <a:endParaRPr lang="en-GB" sz="2000" b="1">
              <a:latin typeface="Kumbh Sans" pitchFamily="2" charset="77"/>
            </a:endParaRPr>
          </a:p>
          <a:p>
            <a:pPr marL="342900" indent="-342900">
              <a:spcAft>
                <a:spcPts val="217"/>
              </a:spcAft>
              <a:buFont typeface="Arial" panose="020B0604020202020204" pitchFamily="34" charset="0"/>
              <a:buChar char="•"/>
            </a:pPr>
            <a:r>
              <a:rPr lang="en-GB" sz="2000">
                <a:effectLst/>
                <a:latin typeface="Kumbh Sans"/>
              </a:rPr>
              <a:t>The </a:t>
            </a:r>
            <a:r>
              <a:rPr lang="en-GB" sz="2000">
                <a:latin typeface="Kumbh Sans"/>
              </a:rPr>
              <a:t>team: rehabilitation consultant, prosthetist, surgeons, physiotherapist and psychologist,(OT for U/L)</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effectLst/>
                <a:latin typeface="Kumbh Sans"/>
              </a:rPr>
              <a:t>The cons</a:t>
            </a:r>
            <a:r>
              <a:rPr lang="en-GB" sz="2000">
                <a:latin typeface="Kumbh Sans"/>
              </a:rPr>
              <a:t>equences of no MDT input </a:t>
            </a:r>
          </a:p>
          <a:p>
            <a:pPr marL="342900" indent="-342900">
              <a:spcAft>
                <a:spcPts val="217"/>
              </a:spcAft>
              <a:buFont typeface="Arial" panose="020B0604020202020204" pitchFamily="34" charset="0"/>
              <a:buChar char="•"/>
            </a:pPr>
            <a:endParaRPr lang="en-GB" sz="2000">
              <a:latin typeface="Kumbh Sans"/>
            </a:endParaRPr>
          </a:p>
          <a:p>
            <a:pPr marL="342900" indent="-342900">
              <a:spcAft>
                <a:spcPts val="217"/>
              </a:spcAft>
              <a:buFont typeface="Arial" panose="020B0604020202020204" pitchFamily="34" charset="0"/>
              <a:buChar char="•"/>
            </a:pPr>
            <a:r>
              <a:rPr lang="en-GB" sz="2000">
                <a:effectLst/>
                <a:latin typeface="Kumbh Sans"/>
              </a:rPr>
              <a:t>Statistics – approval / refusal rates </a:t>
            </a:r>
          </a:p>
          <a:p>
            <a:pPr marL="342900" indent="-342900">
              <a:spcAft>
                <a:spcPts val="217"/>
              </a:spcAft>
              <a:buFont typeface="Arial" panose="020B0604020202020204" pitchFamily="34" charset="0"/>
              <a:buChar char="•"/>
            </a:pPr>
            <a:endParaRPr lang="en-GB" sz="2000">
              <a:effectLst/>
              <a:latin typeface="Kumbh Sans"/>
            </a:endParaRPr>
          </a:p>
          <a:p>
            <a:pPr marL="342900" indent="-342900">
              <a:spcAft>
                <a:spcPts val="217"/>
              </a:spcAft>
              <a:buFont typeface="Arial" panose="020B0604020202020204" pitchFamily="34" charset="0"/>
              <a:buChar char="•"/>
            </a:pPr>
            <a:r>
              <a:rPr lang="en-GB" sz="2000">
                <a:latin typeface="Kumbh Sans"/>
              </a:rPr>
              <a:t>Disagreements and resolution: overzealous surgeons / overzealous patients</a:t>
            </a:r>
          </a:p>
          <a:p>
            <a:pPr marL="342900" indent="-342900">
              <a:spcAft>
                <a:spcPts val="217"/>
              </a:spcAft>
              <a:buFont typeface="Arial" panose="020B0604020202020204" pitchFamily="34" charset="0"/>
              <a:buChar char="•"/>
            </a:pPr>
            <a:r>
              <a:rPr lang="en-GB" sz="2000">
                <a:latin typeface="Kumbh Sans"/>
              </a:rPr>
              <a:t> </a:t>
            </a:r>
          </a:p>
          <a:p>
            <a:pPr marL="342900" indent="-342900">
              <a:spcAft>
                <a:spcPts val="217"/>
              </a:spcAft>
              <a:buFont typeface="Arial" panose="020B0604020202020204" pitchFamily="34" charset="0"/>
              <a:buChar char="•"/>
            </a:pPr>
            <a:r>
              <a:rPr lang="en-GB" sz="2000">
                <a:effectLst/>
                <a:latin typeface="Kumbh Sans"/>
              </a:rPr>
              <a:t>Specialised MDTs – regional variance </a:t>
            </a:r>
          </a:p>
          <a:p>
            <a:pPr marL="342900" indent="-342900">
              <a:spcAft>
                <a:spcPts val="217"/>
              </a:spcAft>
              <a:buFont typeface="Arial" panose="020B0604020202020204" pitchFamily="34" charset="0"/>
              <a:buChar char="•"/>
            </a:pPr>
            <a:endParaRPr lang="en-GB" sz="2000">
              <a:effectLst/>
              <a:latin typeface="Kumbh Sans"/>
            </a:endParaRPr>
          </a:p>
          <a:p>
            <a:pPr marL="342900" indent="-342900">
              <a:spcAft>
                <a:spcPts val="217"/>
              </a:spcAft>
              <a:buFont typeface="Arial" panose="020B0604020202020204" pitchFamily="34" charset="0"/>
              <a:buChar char="•"/>
            </a:pPr>
            <a:r>
              <a:rPr lang="en-GB" sz="2000">
                <a:latin typeface="Kumbh Sans"/>
              </a:rPr>
              <a:t>% of cases ruled out by MDT review </a:t>
            </a:r>
            <a:endParaRPr lang="en-GB" sz="2000">
              <a:effectLst/>
              <a:latin typeface="Kumbh Sans"/>
            </a:endParaRPr>
          </a:p>
        </p:txBody>
      </p:sp>
      <p:pic>
        <p:nvPicPr>
          <p:cNvPr id="6" name="Picture 5">
            <a:extLst>
              <a:ext uri="{FF2B5EF4-FFF2-40B4-BE49-F238E27FC236}">
                <a16:creationId xmlns:a16="http://schemas.microsoft.com/office/drawing/2014/main" id="{A70FF918-3F7C-8771-229E-A42D85E6875C}"/>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544199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291ACF3-A763-EA03-9EB2-67E53E23619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BBA9BFE-AD8D-7267-1B3C-319735DA0A9E}"/>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F3D8DB64-801D-0739-51F8-39ADC85BF4FF}"/>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3. MDT decision making </a:t>
            </a:r>
          </a:p>
        </p:txBody>
      </p:sp>
      <p:cxnSp>
        <p:nvCxnSpPr>
          <p:cNvPr id="3" name="Straight Connector 2">
            <a:extLst>
              <a:ext uri="{FF2B5EF4-FFF2-40B4-BE49-F238E27FC236}">
                <a16:creationId xmlns:a16="http://schemas.microsoft.com/office/drawing/2014/main" id="{9DD4FB79-3193-3724-4B80-9806A1EEF526}"/>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C5ACD928-3523-EA0B-1137-B625E797BE15}"/>
              </a:ext>
            </a:extLst>
          </p:cNvPr>
          <p:cNvPicPr>
            <a:picLocks noChangeAspect="1"/>
          </p:cNvPicPr>
          <p:nvPr/>
        </p:nvPicPr>
        <p:blipFill>
          <a:blip r:embed="rId3"/>
          <a:stretch>
            <a:fillRect/>
          </a:stretch>
        </p:blipFill>
        <p:spPr>
          <a:xfrm>
            <a:off x="828589" y="5995086"/>
            <a:ext cx="370703" cy="370703"/>
          </a:xfrm>
          <a:prstGeom prst="rect">
            <a:avLst/>
          </a:prstGeom>
        </p:spPr>
      </p:pic>
      <p:sp>
        <p:nvSpPr>
          <p:cNvPr id="8" name="TextBox 7">
            <a:extLst>
              <a:ext uri="{FF2B5EF4-FFF2-40B4-BE49-F238E27FC236}">
                <a16:creationId xmlns:a16="http://schemas.microsoft.com/office/drawing/2014/main" id="{0EC5E9AF-13E1-DD22-D54E-F8C8472036AB}"/>
              </a:ext>
            </a:extLst>
          </p:cNvPr>
          <p:cNvSpPr txBox="1"/>
          <p:nvPr/>
        </p:nvSpPr>
        <p:spPr>
          <a:xfrm>
            <a:off x="828589" y="1485294"/>
            <a:ext cx="10510694" cy="4965462"/>
          </a:xfrm>
          <a:prstGeom prst="rect">
            <a:avLst/>
          </a:prstGeom>
          <a:noFill/>
        </p:spPr>
        <p:txBody>
          <a:bodyPr wrap="square" lIns="91440" tIns="45720" rIns="91440" bIns="45720" rtlCol="0" anchor="t">
            <a:spAutoFit/>
          </a:bodyPr>
          <a:lstStyle/>
          <a:p>
            <a:pPr>
              <a:spcAft>
                <a:spcPts val="217"/>
              </a:spcAft>
            </a:pPr>
            <a:r>
              <a:rPr lang="en-GB" sz="2000" b="1" u="sng">
                <a:latin typeface="Kumbh Sans"/>
              </a:rPr>
              <a:t>Legal (1)</a:t>
            </a:r>
            <a:endParaRPr lang="en-GB" sz="2000" b="1" u="sng">
              <a:latin typeface="Kumbh Sans" pitchFamily="2" charset="77"/>
            </a:endParaRPr>
          </a:p>
          <a:p>
            <a:pPr>
              <a:spcAft>
                <a:spcPts val="217"/>
              </a:spcAft>
            </a:pPr>
            <a:endParaRPr lang="en-GB" sz="2000" b="1">
              <a:latin typeface="Kumbh Sans" pitchFamily="2" charset="77"/>
            </a:endParaRPr>
          </a:p>
          <a:p>
            <a:pPr marL="342900" indent="-342900">
              <a:spcAft>
                <a:spcPts val="217"/>
              </a:spcAft>
              <a:buFont typeface="Arial" panose="020B0604020202020204" pitchFamily="34" charset="0"/>
              <a:buChar char="•"/>
            </a:pPr>
            <a:r>
              <a:rPr lang="en-GB" sz="2000">
                <a:effectLst/>
                <a:latin typeface="Kumbh Sans"/>
              </a:rPr>
              <a:t>Patient choice </a:t>
            </a:r>
            <a:r>
              <a:rPr lang="en-GB" sz="2000">
                <a:latin typeface="Kumbh Sans"/>
              </a:rPr>
              <a:t>but</a:t>
            </a:r>
            <a:r>
              <a:rPr lang="en-GB" sz="2000">
                <a:effectLst/>
                <a:latin typeface="Kumbh Sans"/>
              </a:rPr>
              <a:t> C is under a ‘duty’ to take all reasonable steps to mitigate their loss</a:t>
            </a:r>
            <a:endParaRPr lang="en-GB" sz="2000">
              <a:latin typeface="Kumbh Sans"/>
            </a:endParaRPr>
          </a:p>
          <a:p>
            <a:pPr marL="342900" indent="-342900">
              <a:spcAft>
                <a:spcPts val="217"/>
              </a:spcAft>
              <a:buFont typeface="Arial" panose="020B0604020202020204" pitchFamily="34" charset="0"/>
              <a:buChar char="•"/>
            </a:pPr>
            <a:endParaRPr lang="en-GB" sz="2000">
              <a:latin typeface="Kumbh Sans"/>
            </a:endParaRPr>
          </a:p>
          <a:p>
            <a:pPr marL="342900" indent="-342900">
              <a:spcAft>
                <a:spcPts val="217"/>
              </a:spcAft>
              <a:buFont typeface="Arial" panose="020B0604020202020204" pitchFamily="34" charset="0"/>
              <a:buChar char="•"/>
            </a:pPr>
            <a:r>
              <a:rPr lang="en-GB" sz="2000">
                <a:effectLst/>
                <a:latin typeface="Kumbh Sans"/>
              </a:rPr>
              <a:t>Onus on D to prove conduct is not reasonable, </a:t>
            </a:r>
            <a:r>
              <a:rPr lang="en-GB" sz="2000" b="1">
                <a:effectLst/>
                <a:latin typeface="Kumbh Sans"/>
              </a:rPr>
              <a:t>Steele v Robert George &amp; Co (1937) Ltd [1942] A.C. 62</a:t>
            </a:r>
            <a:r>
              <a:rPr lang="en-GB" sz="2000">
                <a:effectLst/>
                <a:latin typeface="Kumbh Sans"/>
              </a:rPr>
              <a:t> </a:t>
            </a:r>
            <a:endParaRPr lang="en-GB"/>
          </a:p>
          <a:p>
            <a:pPr marL="342900" indent="-342900">
              <a:spcAft>
                <a:spcPts val="217"/>
              </a:spcAft>
              <a:buFont typeface="Arial" panose="020B0604020202020204" pitchFamily="34" charset="0"/>
              <a:buChar char="•"/>
            </a:pPr>
            <a:endParaRPr lang="en-GB" sz="2000">
              <a:latin typeface="Kumbh Sans"/>
            </a:endParaRPr>
          </a:p>
          <a:p>
            <a:pPr marL="342900" indent="-342900">
              <a:spcAft>
                <a:spcPts val="217"/>
              </a:spcAft>
              <a:buFont typeface="Arial" panose="020B0604020202020204" pitchFamily="34" charset="0"/>
              <a:buChar char="•"/>
            </a:pPr>
            <a:r>
              <a:rPr lang="en-GB" sz="2000">
                <a:latin typeface="Kumbh Sans"/>
              </a:rPr>
              <a:t>A question of fact depending on the circumstances of each case, </a:t>
            </a:r>
            <a:r>
              <a:rPr lang="en-GB" sz="2000" b="1" err="1">
                <a:latin typeface="Kumbh Sans"/>
              </a:rPr>
              <a:t>Payzu</a:t>
            </a:r>
            <a:r>
              <a:rPr lang="en-GB" sz="2000" b="1">
                <a:latin typeface="Kumbh Sans"/>
              </a:rPr>
              <a:t> v </a:t>
            </a:r>
            <a:r>
              <a:rPr lang="en-GB" sz="2000" b="1" err="1">
                <a:latin typeface="Kumbh Sans"/>
              </a:rPr>
              <a:t>Saunderrs</a:t>
            </a:r>
            <a:r>
              <a:rPr lang="en-GB" sz="2000" b="1">
                <a:latin typeface="Kumbh Sans"/>
              </a:rPr>
              <a:t> [1919] 2 K.B. 581, CA</a:t>
            </a:r>
            <a:endParaRPr lang="en-GB" sz="2000">
              <a:latin typeface="Kumbh Sans"/>
            </a:endParaRPr>
          </a:p>
          <a:p>
            <a:pPr marL="342900" indent="-342900">
              <a:spcAft>
                <a:spcPts val="217"/>
              </a:spcAft>
              <a:buFont typeface="Arial" panose="020B0604020202020204" pitchFamily="34" charset="0"/>
              <a:buChar char="•"/>
            </a:pPr>
            <a:endParaRPr lang="en-GB" sz="2000">
              <a:latin typeface="Kumbh Sans"/>
            </a:endParaRPr>
          </a:p>
          <a:p>
            <a:pPr marL="342900" indent="-342900">
              <a:spcAft>
                <a:spcPts val="217"/>
              </a:spcAft>
              <a:buFont typeface="Arial" panose="020B0604020202020204" pitchFamily="34" charset="0"/>
              <a:buChar char="•"/>
            </a:pPr>
            <a:r>
              <a:rPr lang="en-GB" sz="2000">
                <a:latin typeface="Kumbh Sans"/>
              </a:rPr>
              <a:t>Patient choice but if an unreasonable choice is made that might break the chain of causation, </a:t>
            </a:r>
            <a:r>
              <a:rPr lang="en-GB" sz="2000" b="1">
                <a:latin typeface="Kumbh Sans"/>
              </a:rPr>
              <a:t>McKew v Holland [1969] 3 All ER 1621</a:t>
            </a:r>
            <a:endParaRPr lang="en-GB" sz="2000">
              <a:latin typeface="Kumbh Sans"/>
            </a:endParaRPr>
          </a:p>
          <a:p>
            <a:pPr marL="342900" indent="-342900">
              <a:spcAft>
                <a:spcPts val="217"/>
              </a:spcAft>
              <a:buFont typeface="Arial" panose="020B0604020202020204" pitchFamily="34" charset="0"/>
              <a:buChar char="•"/>
            </a:pPr>
            <a:endParaRPr lang="en-GB" sz="2000" b="1">
              <a:latin typeface="Kumbh Sans"/>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spTree>
    <p:extLst>
      <p:ext uri="{BB962C8B-B14F-4D97-AF65-F5344CB8AC3E}">
        <p14:creationId xmlns:p14="http://schemas.microsoft.com/office/powerpoint/2010/main" val="35803846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8DC3D78-1599-A293-05B4-4E2CBD94AEC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127A945F-EB3B-7ABC-78FD-AFE263C2FFD7}"/>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9790828-5F11-CA6F-DC81-30FCF4687DF4}"/>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3. MDT decision making </a:t>
            </a:r>
          </a:p>
        </p:txBody>
      </p:sp>
      <p:cxnSp>
        <p:nvCxnSpPr>
          <p:cNvPr id="3" name="Straight Connector 2">
            <a:extLst>
              <a:ext uri="{FF2B5EF4-FFF2-40B4-BE49-F238E27FC236}">
                <a16:creationId xmlns:a16="http://schemas.microsoft.com/office/drawing/2014/main" id="{FE79E7C6-ADBC-5E63-3B85-3BF7F7BC88AE}"/>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291D28D3-6472-73C4-4987-EC113CA48623}"/>
              </a:ext>
            </a:extLst>
          </p:cNvPr>
          <p:cNvPicPr>
            <a:picLocks noChangeAspect="1"/>
          </p:cNvPicPr>
          <p:nvPr/>
        </p:nvPicPr>
        <p:blipFill>
          <a:blip r:embed="rId3"/>
          <a:stretch>
            <a:fillRect/>
          </a:stretch>
        </p:blipFill>
        <p:spPr>
          <a:xfrm>
            <a:off x="828589" y="5995086"/>
            <a:ext cx="370703" cy="370703"/>
          </a:xfrm>
          <a:prstGeom prst="rect">
            <a:avLst/>
          </a:prstGeom>
        </p:spPr>
      </p:pic>
      <p:sp>
        <p:nvSpPr>
          <p:cNvPr id="8" name="TextBox 7">
            <a:extLst>
              <a:ext uri="{FF2B5EF4-FFF2-40B4-BE49-F238E27FC236}">
                <a16:creationId xmlns:a16="http://schemas.microsoft.com/office/drawing/2014/main" id="{44599E4B-BD22-E5A4-F608-9EBAE834E282}"/>
              </a:ext>
            </a:extLst>
          </p:cNvPr>
          <p:cNvSpPr txBox="1"/>
          <p:nvPr/>
        </p:nvSpPr>
        <p:spPr>
          <a:xfrm>
            <a:off x="828589" y="1485294"/>
            <a:ext cx="10510694" cy="4016484"/>
          </a:xfrm>
          <a:prstGeom prst="rect">
            <a:avLst/>
          </a:prstGeom>
          <a:noFill/>
        </p:spPr>
        <p:txBody>
          <a:bodyPr wrap="square" lIns="91440" tIns="45720" rIns="91440" bIns="45720" rtlCol="0" anchor="t">
            <a:spAutoFit/>
          </a:bodyPr>
          <a:lstStyle/>
          <a:p>
            <a:pPr>
              <a:spcAft>
                <a:spcPts val="217"/>
              </a:spcAft>
            </a:pPr>
            <a:r>
              <a:rPr lang="en-GB" sz="2000" b="1" u="sng">
                <a:latin typeface="Kumbh Sans"/>
              </a:rPr>
              <a:t>Legal (2)</a:t>
            </a:r>
            <a:endParaRPr lang="en-GB" sz="2000" b="1" u="sng">
              <a:latin typeface="Kumbh Sans" pitchFamily="2" charset="77"/>
            </a:endParaRPr>
          </a:p>
          <a:p>
            <a:pPr marL="342900" indent="-342900">
              <a:spcAft>
                <a:spcPts val="217"/>
              </a:spcAft>
              <a:buFont typeface="Arial" panose="020B0604020202020204" pitchFamily="34" charset="0"/>
              <a:buChar char="•"/>
            </a:pPr>
            <a:endParaRPr lang="en-GB" sz="2000" b="1">
              <a:latin typeface="Kumbh Sans" pitchFamily="2" charset="77"/>
            </a:endParaRPr>
          </a:p>
          <a:p>
            <a:pPr marL="342900" indent="-342900">
              <a:spcAft>
                <a:spcPts val="217"/>
              </a:spcAft>
              <a:buFont typeface="Arial" panose="020B0604020202020204" pitchFamily="34" charset="0"/>
              <a:buChar char="•"/>
            </a:pPr>
            <a:r>
              <a:rPr lang="en-GB" sz="2000">
                <a:latin typeface="Kumbh Sans"/>
              </a:rPr>
              <a:t>Is it the patient or the medical team? </a:t>
            </a:r>
          </a:p>
          <a:p>
            <a:pPr>
              <a:spcAft>
                <a:spcPts val="217"/>
              </a:spcAft>
            </a:pPr>
            <a:endParaRPr lang="en-GB" sz="2000">
              <a:latin typeface="Kumbh Sans"/>
            </a:endParaRPr>
          </a:p>
          <a:p>
            <a:pPr marL="342900" indent="-342900">
              <a:spcAft>
                <a:spcPts val="217"/>
              </a:spcAft>
              <a:buFont typeface="Arial" panose="020B0604020202020204" pitchFamily="34" charset="0"/>
              <a:buChar char="•"/>
            </a:pPr>
            <a:r>
              <a:rPr lang="en-GB" sz="2000">
                <a:latin typeface="Kumbh Sans"/>
              </a:rPr>
              <a:t>Negligent or grossly negligent advice (treatment) can break the chain of causation – </a:t>
            </a:r>
          </a:p>
          <a:p>
            <a:pPr marL="342900" indent="-342900">
              <a:spcAft>
                <a:spcPts val="217"/>
              </a:spcAft>
              <a:buFont typeface="Arial" panose="020B0604020202020204" pitchFamily="34" charset="0"/>
              <a:buChar char="•"/>
            </a:pPr>
            <a:r>
              <a:rPr lang="en-GB" sz="2000">
                <a:latin typeface="Kumbh Sans"/>
              </a:rPr>
              <a:t>(1) Gross, </a:t>
            </a:r>
            <a:r>
              <a:rPr lang="en-GB" sz="2000" b="1">
                <a:latin typeface="Kumbh Sans"/>
              </a:rPr>
              <a:t>Webb v Barclays Bank plc &amp; Anor [2001] EWCA </a:t>
            </a:r>
            <a:r>
              <a:rPr lang="en-GB" sz="2000" b="1" err="1">
                <a:latin typeface="Kumbh Sans"/>
              </a:rPr>
              <a:t>Civ</a:t>
            </a:r>
            <a:r>
              <a:rPr lang="en-GB" sz="2000" b="1">
                <a:latin typeface="Kumbh Sans"/>
              </a:rPr>
              <a:t> 1141</a:t>
            </a:r>
            <a:r>
              <a:rPr lang="en-GB" sz="2000">
                <a:latin typeface="Kumbh Sans"/>
              </a:rPr>
              <a:t>  </a:t>
            </a:r>
          </a:p>
          <a:p>
            <a:pPr marL="342900" indent="-342900">
              <a:spcAft>
                <a:spcPts val="217"/>
              </a:spcAft>
              <a:buFont typeface="Arial" panose="020B0604020202020204" pitchFamily="34" charset="0"/>
              <a:buChar char="•"/>
            </a:pPr>
            <a:r>
              <a:rPr lang="en-GB" sz="2000">
                <a:latin typeface="Kumbh Sans"/>
              </a:rPr>
              <a:t>(2) Mere negligence, </a:t>
            </a:r>
            <a:r>
              <a:rPr lang="en-GB" sz="2000" b="1">
                <a:latin typeface="Kumbh Sans"/>
              </a:rPr>
              <a:t>Jenkinson v Hertfordshire County Council [2023] EWHC 872 </a:t>
            </a:r>
            <a:endParaRPr lang="en-GB" sz="2000">
              <a:latin typeface="Kumbh Sans"/>
            </a:endParaRPr>
          </a:p>
          <a:p>
            <a:pPr marL="342900" indent="-342900">
              <a:spcAft>
                <a:spcPts val="217"/>
              </a:spcAft>
              <a:buFont typeface="Arial" panose="020B0604020202020204" pitchFamily="34" charset="0"/>
              <a:buChar char="•"/>
            </a:pPr>
            <a:endParaRPr lang="en-GB" sz="2000">
              <a:latin typeface="Kumbh Sans"/>
            </a:endParaRPr>
          </a:p>
          <a:p>
            <a:pPr marL="342900" indent="-342900">
              <a:spcAft>
                <a:spcPts val="217"/>
              </a:spcAft>
              <a:buFont typeface="Arial" panose="020B0604020202020204" pitchFamily="34" charset="0"/>
              <a:buChar char="•"/>
            </a:pPr>
            <a:r>
              <a:rPr lang="en-GB" sz="2000">
                <a:latin typeface="Kumbh Sans"/>
              </a:rPr>
              <a:t>Failing to undergo medical treatment: C is not required to submit themselves to medical procedures involving substantial risk or where the outcome is uncertain, </a:t>
            </a:r>
            <a:r>
              <a:rPr lang="en-GB" sz="2000" b="1">
                <a:latin typeface="Kumbh Sans"/>
              </a:rPr>
              <a:t>Savage v Wallis [1966] 1 Lloyd’s Rep. 357, CA</a:t>
            </a:r>
            <a:endParaRPr lang="en-GB" sz="2000">
              <a:latin typeface="Kumbh Sans"/>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spTree>
    <p:extLst>
      <p:ext uri="{BB962C8B-B14F-4D97-AF65-F5344CB8AC3E}">
        <p14:creationId xmlns:p14="http://schemas.microsoft.com/office/powerpoint/2010/main" val="696131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D0221BF-5C09-EB00-B189-B35AC525DFD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1374DF1-BD55-EE10-EB77-CA459411FAC3}"/>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759A22E7-210B-E8D6-2077-855B27FF7B53}"/>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3. MDT decision making </a:t>
            </a:r>
          </a:p>
        </p:txBody>
      </p:sp>
      <p:cxnSp>
        <p:nvCxnSpPr>
          <p:cNvPr id="3" name="Straight Connector 2">
            <a:extLst>
              <a:ext uri="{FF2B5EF4-FFF2-40B4-BE49-F238E27FC236}">
                <a16:creationId xmlns:a16="http://schemas.microsoft.com/office/drawing/2014/main" id="{268DBE59-21EB-F99D-8A92-D27C0BAF5991}"/>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7B96AF5B-2D79-4D36-4F32-D9CEDC60FC72}"/>
              </a:ext>
            </a:extLst>
          </p:cNvPr>
          <p:cNvPicPr>
            <a:picLocks noChangeAspect="1"/>
          </p:cNvPicPr>
          <p:nvPr/>
        </p:nvPicPr>
        <p:blipFill>
          <a:blip r:embed="rId3"/>
          <a:stretch>
            <a:fillRect/>
          </a:stretch>
        </p:blipFill>
        <p:spPr>
          <a:xfrm>
            <a:off x="828589" y="5995086"/>
            <a:ext cx="370703" cy="370703"/>
          </a:xfrm>
          <a:prstGeom prst="rect">
            <a:avLst/>
          </a:prstGeom>
        </p:spPr>
      </p:pic>
      <p:sp>
        <p:nvSpPr>
          <p:cNvPr id="8" name="TextBox 7">
            <a:extLst>
              <a:ext uri="{FF2B5EF4-FFF2-40B4-BE49-F238E27FC236}">
                <a16:creationId xmlns:a16="http://schemas.microsoft.com/office/drawing/2014/main" id="{43E620E8-2F6B-FA54-2EDF-A8819CD5B98C}"/>
              </a:ext>
            </a:extLst>
          </p:cNvPr>
          <p:cNvSpPr txBox="1"/>
          <p:nvPr/>
        </p:nvSpPr>
        <p:spPr>
          <a:xfrm>
            <a:off x="828589" y="1485294"/>
            <a:ext cx="10510694" cy="5606663"/>
          </a:xfrm>
          <a:prstGeom prst="rect">
            <a:avLst/>
          </a:prstGeom>
          <a:noFill/>
        </p:spPr>
        <p:txBody>
          <a:bodyPr wrap="square" lIns="91440" tIns="45720" rIns="91440" bIns="45720" rtlCol="0" anchor="t">
            <a:spAutoFit/>
          </a:bodyPr>
          <a:lstStyle/>
          <a:p>
            <a:pPr marL="342900" indent="-342900">
              <a:spcAft>
                <a:spcPts val="217"/>
              </a:spcAft>
              <a:buFont typeface="Arial"/>
              <a:buChar char="•"/>
            </a:pPr>
            <a:r>
              <a:rPr lang="en-GB" sz="2000">
                <a:latin typeface="Kumbh Sans"/>
              </a:rPr>
              <a:t>The BSPRM guidelines 2018 recommend that “a pre-amputation consultation with an appropriate member of the amputee rehabilitation team should be arranged where amputation is a treatment option”.</a:t>
            </a:r>
          </a:p>
          <a:p>
            <a:pPr marL="342900" indent="-342900">
              <a:spcAft>
                <a:spcPts val="217"/>
              </a:spcAft>
              <a:buFont typeface="Arial"/>
              <a:buChar char="•"/>
            </a:pPr>
            <a:r>
              <a:rPr lang="en-GB" sz="2000">
                <a:latin typeface="Kumbh Sans"/>
              </a:rPr>
              <a:t>Current health status including pre-existing medical conditions:  </a:t>
            </a:r>
          </a:p>
          <a:p>
            <a:pPr marL="758825" indent="-339725">
              <a:spcAft>
                <a:spcPts val="217"/>
              </a:spcAft>
              <a:buFont typeface="Courier New" panose="02070309020205020404" pitchFamily="49" charset="0"/>
              <a:buChar char="o"/>
            </a:pPr>
            <a:r>
              <a:rPr lang="en-GB" sz="2000" i="1">
                <a:latin typeface="Kumbh Sans"/>
              </a:rPr>
              <a:t>Social history and support network. Home situation</a:t>
            </a:r>
          </a:p>
          <a:p>
            <a:pPr marL="758825" indent="-339725">
              <a:spcAft>
                <a:spcPts val="217"/>
              </a:spcAft>
              <a:buFont typeface="Courier New" panose="02070309020205020404" pitchFamily="49" charset="0"/>
              <a:buChar char="o"/>
            </a:pPr>
            <a:r>
              <a:rPr lang="en-GB" sz="2000" i="1">
                <a:latin typeface="Kumbh Sans"/>
              </a:rPr>
              <a:t>Neuromusculoskeletal assessment. </a:t>
            </a:r>
            <a:endParaRPr lang="en-GB" sz="2000" i="1">
              <a:latin typeface="Aptos" panose="02110004020202020204"/>
            </a:endParaRPr>
          </a:p>
          <a:p>
            <a:pPr marL="758825" indent="-339725">
              <a:spcAft>
                <a:spcPts val="217"/>
              </a:spcAft>
              <a:buFont typeface="Courier New" panose="02070309020205020404" pitchFamily="49" charset="0"/>
              <a:buChar char="o"/>
            </a:pPr>
            <a:r>
              <a:rPr lang="en-GB" sz="2000" i="1">
                <a:latin typeface="Kumbh Sans"/>
              </a:rPr>
              <a:t>Peripheral nerves for any neuropathy or hypersensitivity. </a:t>
            </a:r>
            <a:endParaRPr lang="en-GB" sz="2000" i="1">
              <a:latin typeface="Aptos" panose="02110004020202020204"/>
            </a:endParaRPr>
          </a:p>
          <a:p>
            <a:pPr marL="758825" indent="-339725">
              <a:spcAft>
                <a:spcPts val="217"/>
              </a:spcAft>
              <a:buFont typeface="Courier New" panose="02070309020205020404" pitchFamily="49" charset="0"/>
              <a:buChar char="o"/>
            </a:pPr>
            <a:r>
              <a:rPr lang="en-GB" sz="2000" i="1">
                <a:latin typeface="Kumbh Sans"/>
              </a:rPr>
              <a:t>Joints: range of motion and stability of joints proximal to proposed level of amputation. </a:t>
            </a:r>
          </a:p>
          <a:p>
            <a:pPr marL="758825" indent="-339725">
              <a:spcAft>
                <a:spcPts val="217"/>
              </a:spcAft>
              <a:buFont typeface="Courier New" panose="02070309020205020404" pitchFamily="49" charset="0"/>
              <a:buChar char="o"/>
            </a:pPr>
            <a:r>
              <a:rPr lang="en-GB" sz="2000" i="1">
                <a:latin typeface="Kumbh Sans"/>
              </a:rPr>
              <a:t>Muscles: Length - key groups for flexion and abduction contractures at the hip and flexion contracture at the knee. </a:t>
            </a:r>
            <a:endParaRPr lang="en-GB" sz="2000" i="1">
              <a:latin typeface="Aptos" panose="02110004020202020204"/>
            </a:endParaRPr>
          </a:p>
          <a:p>
            <a:pPr marL="758825" indent="-339725">
              <a:spcAft>
                <a:spcPts val="217"/>
              </a:spcAft>
              <a:buFont typeface="Courier New" panose="02070309020205020404" pitchFamily="49" charset="0"/>
              <a:buChar char="o"/>
            </a:pPr>
            <a:r>
              <a:rPr lang="en-GB" sz="2000" i="1">
                <a:latin typeface="Kumbh Sans"/>
              </a:rPr>
              <a:t>Strength. o Circulation / skin.  </a:t>
            </a:r>
            <a:endParaRPr lang="en-GB" sz="2000" i="1">
              <a:latin typeface="Aptos" panose="02110004020202020204"/>
            </a:endParaRPr>
          </a:p>
          <a:p>
            <a:pPr marL="758825" indent="-339725">
              <a:spcAft>
                <a:spcPts val="217"/>
              </a:spcAft>
              <a:buFont typeface="Courier New" panose="02070309020205020404" pitchFamily="49" charset="0"/>
              <a:buChar char="o"/>
            </a:pPr>
            <a:r>
              <a:rPr lang="en-GB" sz="2000" i="1">
                <a:latin typeface="Kumbh Sans"/>
              </a:rPr>
              <a:t>Pain. </a:t>
            </a:r>
          </a:p>
          <a:p>
            <a:pPr marL="758825" indent="-339725">
              <a:spcAft>
                <a:spcPts val="217"/>
              </a:spcAft>
              <a:buFont typeface="Courier New" panose="02070309020205020404" pitchFamily="49" charset="0"/>
              <a:buChar char="o"/>
            </a:pPr>
            <a:r>
              <a:rPr lang="en-GB" sz="2000" i="1">
                <a:latin typeface="Kumbh Sans"/>
              </a:rPr>
              <a:t>Level of fitness. </a:t>
            </a:r>
          </a:p>
          <a:p>
            <a:pPr marL="758825" indent="-339725">
              <a:spcAft>
                <a:spcPts val="217"/>
              </a:spcAft>
              <a:buFont typeface="Courier New" panose="02070309020205020404" pitchFamily="49" charset="0"/>
              <a:buChar char="o"/>
            </a:pPr>
            <a:r>
              <a:rPr lang="en-GB" sz="2000" i="1">
                <a:latin typeface="Kumbh Sans"/>
              </a:rPr>
              <a:t>Current functional mobility and ability in relation to Personal and Domestic activities of daily living.</a:t>
            </a:r>
            <a:endParaRPr lang="en-GB" sz="2000" i="1"/>
          </a:p>
          <a:p>
            <a:pPr marL="342900" indent="-342900">
              <a:spcAft>
                <a:spcPts val="217"/>
              </a:spcAft>
              <a:buFont typeface="Arial" panose="020B0604020202020204" pitchFamily="34" charset="0"/>
              <a:buChar char="•"/>
            </a:pPr>
            <a:endParaRPr lang="en-GB" sz="2000">
              <a:latin typeface="Kumbh Sans" pitchFamily="2" charset="77"/>
            </a:endParaRPr>
          </a:p>
        </p:txBody>
      </p:sp>
    </p:spTree>
    <p:extLst>
      <p:ext uri="{BB962C8B-B14F-4D97-AF65-F5344CB8AC3E}">
        <p14:creationId xmlns:p14="http://schemas.microsoft.com/office/powerpoint/2010/main" val="730816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44E0BB-4A14-68A4-36A6-58407CBFE06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B4C2439-BD8E-5373-D7F1-594EA163279F}"/>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89932FC-DBC6-E193-E807-EDF287191A67}"/>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3. MDT decision making </a:t>
            </a:r>
          </a:p>
        </p:txBody>
      </p:sp>
      <p:cxnSp>
        <p:nvCxnSpPr>
          <p:cNvPr id="3" name="Straight Connector 2">
            <a:extLst>
              <a:ext uri="{FF2B5EF4-FFF2-40B4-BE49-F238E27FC236}">
                <a16:creationId xmlns:a16="http://schemas.microsoft.com/office/drawing/2014/main" id="{C9BD7732-DC4D-B211-802B-84EB8277CC67}"/>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5B40CEA1-6776-E000-A831-29CD671FD2F5}"/>
              </a:ext>
            </a:extLst>
          </p:cNvPr>
          <p:cNvPicPr>
            <a:picLocks noChangeAspect="1"/>
          </p:cNvPicPr>
          <p:nvPr/>
        </p:nvPicPr>
        <p:blipFill>
          <a:blip r:embed="rId3"/>
          <a:stretch>
            <a:fillRect/>
          </a:stretch>
        </p:blipFill>
        <p:spPr>
          <a:xfrm>
            <a:off x="828589" y="5995086"/>
            <a:ext cx="370703" cy="370703"/>
          </a:xfrm>
          <a:prstGeom prst="rect">
            <a:avLst/>
          </a:prstGeom>
        </p:spPr>
      </p:pic>
      <p:sp>
        <p:nvSpPr>
          <p:cNvPr id="8" name="TextBox 7">
            <a:extLst>
              <a:ext uri="{FF2B5EF4-FFF2-40B4-BE49-F238E27FC236}">
                <a16:creationId xmlns:a16="http://schemas.microsoft.com/office/drawing/2014/main" id="{5C6E8094-E372-108A-051A-FAD15F409354}"/>
              </a:ext>
            </a:extLst>
          </p:cNvPr>
          <p:cNvSpPr txBox="1"/>
          <p:nvPr/>
        </p:nvSpPr>
        <p:spPr>
          <a:xfrm>
            <a:off x="828589" y="1485294"/>
            <a:ext cx="10510694" cy="4349909"/>
          </a:xfrm>
          <a:prstGeom prst="rect">
            <a:avLst/>
          </a:prstGeom>
          <a:noFill/>
        </p:spPr>
        <p:txBody>
          <a:bodyPr wrap="square" lIns="91440" tIns="45720" rIns="91440" bIns="45720" rtlCol="0" anchor="t">
            <a:spAutoFit/>
          </a:bodyPr>
          <a:lstStyle/>
          <a:p>
            <a:pPr>
              <a:spcAft>
                <a:spcPts val="217"/>
              </a:spcAft>
            </a:pPr>
            <a:endParaRPr lang="en-GB" sz="2000">
              <a:latin typeface="Kumbh Sans" pitchFamily="2" charset="77"/>
            </a:endParaRPr>
          </a:p>
          <a:p>
            <a:pPr marL="342900" indent="-342900">
              <a:spcAft>
                <a:spcPts val="217"/>
              </a:spcAft>
              <a:buFont typeface="Arial"/>
              <a:buChar char="•"/>
            </a:pPr>
            <a:r>
              <a:rPr lang="en-GB" sz="2000">
                <a:latin typeface="Kumbh Sans"/>
              </a:rPr>
              <a:t>To establish an individuals’ expectations of amputation surgery and the functional goals they wish to achieve – chronic health, emotional wellbeing, cognition, mental health, smoking status</a:t>
            </a:r>
          </a:p>
          <a:p>
            <a:pPr marL="342900" indent="-342900">
              <a:spcAft>
                <a:spcPts val="217"/>
              </a:spcAft>
              <a:buFont typeface="Arial"/>
              <a:buChar char="•"/>
            </a:pPr>
            <a:r>
              <a:rPr lang="en-GB" sz="2000">
                <a:latin typeface="Kumbh Sans"/>
              </a:rPr>
              <a:t> </a:t>
            </a:r>
          </a:p>
          <a:p>
            <a:pPr marL="342900" indent="-342900">
              <a:spcAft>
                <a:spcPts val="217"/>
              </a:spcAft>
              <a:buFont typeface="Arial"/>
              <a:buChar char="•"/>
            </a:pPr>
            <a:r>
              <a:rPr lang="en-GB" sz="2000">
                <a:latin typeface="Kumbh Sans"/>
              </a:rPr>
              <a:t>Access to Rehab service</a:t>
            </a:r>
          </a:p>
          <a:p>
            <a:pPr marL="342900" indent="-342900">
              <a:spcAft>
                <a:spcPts val="217"/>
              </a:spcAft>
              <a:buFont typeface="Arial"/>
              <a:buChar char="•"/>
            </a:pPr>
            <a:endParaRPr lang="en-GB" sz="2000">
              <a:latin typeface="Kumbh Sans"/>
            </a:endParaRPr>
          </a:p>
          <a:p>
            <a:pPr marL="342900" indent="-342900">
              <a:spcAft>
                <a:spcPts val="217"/>
              </a:spcAft>
              <a:buFont typeface="Arial"/>
              <a:buChar char="•"/>
            </a:pPr>
            <a:r>
              <a:rPr lang="en-GB" sz="2000">
                <a:latin typeface="Kumbh Sans"/>
              </a:rPr>
              <a:t>Level of amputation and technical details, </a:t>
            </a:r>
          </a:p>
          <a:p>
            <a:pPr marL="342900" indent="-342900">
              <a:spcAft>
                <a:spcPts val="217"/>
              </a:spcAft>
              <a:buFont typeface="Arial"/>
              <a:buChar char="•"/>
            </a:pPr>
            <a:endParaRPr lang="en-GB" sz="2000">
              <a:latin typeface="Kumbh Sans" pitchFamily="2" charset="77"/>
            </a:endParaRPr>
          </a:p>
          <a:p>
            <a:pPr marL="342900" indent="-342900">
              <a:spcAft>
                <a:spcPts val="217"/>
              </a:spcAft>
              <a:buFont typeface="Arial"/>
              <a:buChar char="•"/>
            </a:pPr>
            <a:r>
              <a:rPr lang="en-GB" sz="2000">
                <a:latin typeface="Kumbh Sans"/>
              </a:rPr>
              <a:t>Skin condition</a:t>
            </a:r>
          </a:p>
          <a:p>
            <a:pPr marL="342900" indent="-342900">
              <a:spcAft>
                <a:spcPts val="217"/>
              </a:spcAft>
              <a:buFont typeface="Arial"/>
              <a:buChar char="•"/>
            </a:pPr>
            <a:endParaRPr lang="en-GB" sz="2000">
              <a:latin typeface="Kumbh Sans" pitchFamily="2" charset="77"/>
            </a:endParaRPr>
          </a:p>
          <a:p>
            <a:pPr marL="342900" indent="-342900">
              <a:spcAft>
                <a:spcPts val="217"/>
              </a:spcAft>
              <a:buFont typeface="Arial"/>
              <a:buChar char="•"/>
            </a:pPr>
            <a:r>
              <a:rPr lang="en-GB" sz="2000">
                <a:latin typeface="Kumbh Sans"/>
              </a:rPr>
              <a:t>Quality of other limb, neuro-vascular status, overuse, deformity</a:t>
            </a: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p:txBody>
      </p:sp>
    </p:spTree>
    <p:extLst>
      <p:ext uri="{BB962C8B-B14F-4D97-AF65-F5344CB8AC3E}">
        <p14:creationId xmlns:p14="http://schemas.microsoft.com/office/powerpoint/2010/main" val="968279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D7AFC0D-080E-5F7D-B804-35572D55CB33}"/>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B64D3A2C-AFAF-4B11-EACC-F59D6FD3444C}"/>
              </a:ext>
            </a:extLst>
          </p:cNvPr>
          <p:cNvPicPr>
            <a:picLocks noChangeAspect="1"/>
          </p:cNvPicPr>
          <p:nvPr/>
        </p:nvPicPr>
        <p:blipFill>
          <a:blip r:embed="rId3">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3F21985E-FE13-F6AC-6AD8-5C57F26A9746}"/>
              </a:ext>
            </a:extLst>
          </p:cNvPr>
          <p:cNvSpPr txBox="1"/>
          <p:nvPr/>
        </p:nvSpPr>
        <p:spPr>
          <a:xfrm>
            <a:off x="729736" y="654907"/>
            <a:ext cx="9206001" cy="1077218"/>
          </a:xfrm>
          <a:prstGeom prst="rect">
            <a:avLst/>
          </a:prstGeom>
          <a:noFill/>
        </p:spPr>
        <p:txBody>
          <a:bodyPr wrap="square" rtlCol="0">
            <a:spAutoFit/>
          </a:bodyPr>
          <a:lstStyle/>
          <a:p>
            <a:r>
              <a:rPr lang="en-GB" sz="3200">
                <a:effectLst/>
                <a:latin typeface="DM Serif Display" pitchFamily="2" charset="0"/>
              </a:rPr>
              <a:t>Welcome</a:t>
            </a:r>
          </a:p>
          <a:p>
            <a:endParaRPr lang="en-GB" sz="3200">
              <a:effectLst/>
              <a:latin typeface="DM Serif Display" pitchFamily="2" charset="0"/>
            </a:endParaRPr>
          </a:p>
        </p:txBody>
      </p:sp>
      <p:cxnSp>
        <p:nvCxnSpPr>
          <p:cNvPr id="3" name="Straight Connector 2">
            <a:extLst>
              <a:ext uri="{FF2B5EF4-FFF2-40B4-BE49-F238E27FC236}">
                <a16:creationId xmlns:a16="http://schemas.microsoft.com/office/drawing/2014/main" id="{843258BB-E534-A651-D808-13225E5996E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0633750A-A726-A07A-A280-DA11294F2EC0}"/>
              </a:ext>
            </a:extLst>
          </p:cNvPr>
          <p:cNvSpPr txBox="1"/>
          <p:nvPr/>
        </p:nvSpPr>
        <p:spPr>
          <a:xfrm>
            <a:off x="729735" y="1758438"/>
            <a:ext cx="10510694" cy="3990836"/>
          </a:xfrm>
          <a:prstGeom prst="rect">
            <a:avLst/>
          </a:prstGeom>
          <a:noFill/>
        </p:spPr>
        <p:txBody>
          <a:bodyPr wrap="square" rtlCol="0">
            <a:spAutoFit/>
          </a:bodyPr>
          <a:lstStyle/>
          <a:p>
            <a:pPr>
              <a:spcAft>
                <a:spcPts val="217"/>
              </a:spcAft>
            </a:pPr>
            <a:r>
              <a:rPr lang="en-GB" sz="2000" b="1" u="sng">
                <a:latin typeface="Kumbh Sans" pitchFamily="2" charset="77"/>
              </a:rPr>
              <a:t>Background and context</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Complexity of pain induced elective amputations (especially during litigation)</a:t>
            </a:r>
          </a:p>
          <a:p>
            <a:pPr marL="342900" indent="-342900">
              <a:spcAft>
                <a:spcPts val="217"/>
              </a:spcAft>
              <a:buFont typeface="Arial" panose="020B0604020202020204" pitchFamily="34" charset="0"/>
              <a:buChar char="•"/>
            </a:pPr>
            <a:r>
              <a:rPr lang="en-GB" sz="2000">
                <a:latin typeface="Kumbh Sans" pitchFamily="2" charset="77"/>
              </a:rPr>
              <a:t>In recent times a more patient informed choice to the notion of amputation and the possibilities of prosthetics</a:t>
            </a:r>
          </a:p>
          <a:p>
            <a:pPr marL="342900" indent="-342900">
              <a:spcAft>
                <a:spcPts val="217"/>
              </a:spcAft>
              <a:buFont typeface="Arial" panose="020B0604020202020204" pitchFamily="34" charset="0"/>
              <a:buChar char="•"/>
            </a:pPr>
            <a:r>
              <a:rPr lang="en-GB" sz="2000">
                <a:latin typeface="Kumbh Sans" pitchFamily="2" charset="77"/>
              </a:rPr>
              <a:t>The choice to undergo an amputation is the last resort </a:t>
            </a:r>
          </a:p>
          <a:p>
            <a:pPr marL="342900" indent="-342900">
              <a:spcAft>
                <a:spcPts val="217"/>
              </a:spcAft>
              <a:buFont typeface="Arial" panose="020B0604020202020204" pitchFamily="34" charset="0"/>
              <a:buChar char="•"/>
            </a:pPr>
            <a:r>
              <a:rPr lang="en-GB" sz="2000">
                <a:latin typeface="Kumbh Sans" pitchFamily="2" charset="77"/>
              </a:rPr>
              <a:t>Litigation context: Claimant choice, medical causation disputes (especially in the context of chronic pain), procedural delay, challenges to predicting the outcome, etc </a:t>
            </a:r>
          </a:p>
          <a:p>
            <a:pPr marL="342900" indent="-342900">
              <a:spcAft>
                <a:spcPts val="217"/>
              </a:spcAft>
              <a:buFont typeface="Arial" panose="020B0604020202020204" pitchFamily="34" charset="0"/>
              <a:buChar char="•"/>
            </a:pPr>
            <a:r>
              <a:rPr lang="en-GB" sz="2000">
                <a:latin typeface="Kumbh Sans" pitchFamily="2" charset="77"/>
              </a:rPr>
              <a:t>Choice: an overlap between the law and medicine – it is a patient led decision, but it should be a reasonable one</a:t>
            </a:r>
          </a:p>
          <a:p>
            <a:pPr marL="342900" indent="-342900">
              <a:spcAft>
                <a:spcPts val="217"/>
              </a:spcAft>
              <a:buFont typeface="Arial" panose="020B0604020202020204" pitchFamily="34" charset="0"/>
              <a:buChar char="•"/>
            </a:pPr>
            <a:r>
              <a:rPr lang="en-GB" sz="2000">
                <a:latin typeface="Kumbh Sans" pitchFamily="2" charset="77"/>
              </a:rPr>
              <a:t>A discussion of all these issues with a highly experienced team of treating experts </a:t>
            </a:r>
          </a:p>
          <a:p>
            <a:pPr marL="342900" indent="-342900">
              <a:spcAft>
                <a:spcPts val="217"/>
              </a:spcAft>
              <a:buFont typeface="Arial" panose="020B0604020202020204" pitchFamily="34" charset="0"/>
              <a:buChar char="•"/>
            </a:pPr>
            <a:r>
              <a:rPr lang="en-GB" sz="2000">
                <a:effectLst/>
                <a:latin typeface="Kumbh Sans" pitchFamily="2" charset="77"/>
              </a:rPr>
              <a:t>Speaker introduction </a:t>
            </a:r>
          </a:p>
        </p:txBody>
      </p:sp>
      <p:pic>
        <p:nvPicPr>
          <p:cNvPr id="6" name="Picture 5">
            <a:extLst>
              <a:ext uri="{FF2B5EF4-FFF2-40B4-BE49-F238E27FC236}">
                <a16:creationId xmlns:a16="http://schemas.microsoft.com/office/drawing/2014/main" id="{06956955-B93D-D9DF-9E73-D218348D9511}"/>
              </a:ext>
            </a:extLst>
          </p:cNvPr>
          <p:cNvPicPr>
            <a:picLocks noChangeAspect="1"/>
          </p:cNvPicPr>
          <p:nvPr/>
        </p:nvPicPr>
        <p:blipFill>
          <a:blip r:embed="rId4"/>
          <a:stretch>
            <a:fillRect/>
          </a:stretch>
        </p:blipFill>
        <p:spPr>
          <a:xfrm>
            <a:off x="828589" y="5995086"/>
            <a:ext cx="370703" cy="370703"/>
          </a:xfrm>
          <a:prstGeom prst="rect">
            <a:avLst/>
          </a:prstGeom>
        </p:spPr>
      </p:pic>
    </p:spTree>
    <p:extLst>
      <p:ext uri="{BB962C8B-B14F-4D97-AF65-F5344CB8AC3E}">
        <p14:creationId xmlns:p14="http://schemas.microsoft.com/office/powerpoint/2010/main" val="271266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A7BCA1A-F125-0A85-0EFF-CEDA6351AA0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7CB1B16-4373-C934-EFD5-F59097E18298}"/>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CE5FA01-70C3-A952-5C62-7E3276D1284E}"/>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4. Functional vs. Pain driven outcomes</a:t>
            </a:r>
          </a:p>
        </p:txBody>
      </p:sp>
      <p:cxnSp>
        <p:nvCxnSpPr>
          <p:cNvPr id="3" name="Straight Connector 2">
            <a:extLst>
              <a:ext uri="{FF2B5EF4-FFF2-40B4-BE49-F238E27FC236}">
                <a16:creationId xmlns:a16="http://schemas.microsoft.com/office/drawing/2014/main" id="{0B4F5656-73FC-A0F8-A3BE-0F2C77A2CEE1}"/>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FE96C8A7-4DFA-EF73-7A24-344DF78C30DA}"/>
              </a:ext>
            </a:extLst>
          </p:cNvPr>
          <p:cNvSpPr txBox="1"/>
          <p:nvPr/>
        </p:nvSpPr>
        <p:spPr>
          <a:xfrm>
            <a:off x="828588" y="1744118"/>
            <a:ext cx="10601411" cy="2708434"/>
          </a:xfrm>
          <a:prstGeom prst="rect">
            <a:avLst/>
          </a:prstGeom>
          <a:noFill/>
        </p:spPr>
        <p:txBody>
          <a:bodyPr wrap="square" rtlCol="0">
            <a:spAutoFit/>
          </a:bodyPr>
          <a:lstStyle/>
          <a:p>
            <a:pPr>
              <a:spcAft>
                <a:spcPts val="217"/>
              </a:spcAft>
            </a:pPr>
            <a:r>
              <a:rPr lang="en-GB" sz="2000" b="1" u="sng">
                <a:latin typeface="Kumbh Sans" pitchFamily="2" charset="77"/>
              </a:rPr>
              <a:t>Headlines</a:t>
            </a:r>
          </a:p>
          <a:p>
            <a:pPr>
              <a:spcAft>
                <a:spcPts val="217"/>
              </a:spcAft>
            </a:pPr>
            <a:endParaRPr lang="en-GB" sz="2000" b="1">
              <a:latin typeface="Kumbh Sans" pitchFamily="2" charset="77"/>
            </a:endParaRPr>
          </a:p>
          <a:p>
            <a:pPr marL="342900" indent="-342900">
              <a:spcAft>
                <a:spcPts val="217"/>
              </a:spcAft>
              <a:buFont typeface="Arial" panose="020B0604020202020204" pitchFamily="34" charset="0"/>
              <a:buChar char="•"/>
            </a:pPr>
            <a:r>
              <a:rPr lang="en-GB" sz="2000">
                <a:effectLst/>
                <a:latin typeface="Kumbh Sans" pitchFamily="2" charset="77"/>
              </a:rPr>
              <a:t>Amputation does not eliminate pain in many cases </a:t>
            </a:r>
          </a:p>
          <a:p>
            <a:pPr marL="342900" indent="-342900">
              <a:spcAft>
                <a:spcPts val="217"/>
              </a:spcAft>
              <a:buFont typeface="Arial" panose="020B0604020202020204" pitchFamily="34" charset="0"/>
              <a:buChar char="•"/>
            </a:pPr>
            <a:r>
              <a:rPr lang="en-GB" sz="2000">
                <a:effectLst/>
                <a:latin typeface="Kumbh Sans" pitchFamily="2" charset="77"/>
              </a:rPr>
              <a:t>Patients may still experience phantom limb pain, stump pain or recurring CRPS.</a:t>
            </a:r>
          </a:p>
          <a:p>
            <a:pPr marL="342900" indent="-342900">
              <a:spcAft>
                <a:spcPts val="217"/>
              </a:spcAft>
              <a:buFont typeface="Arial" panose="020B0604020202020204" pitchFamily="34" charset="0"/>
              <a:buChar char="•"/>
            </a:pPr>
            <a:r>
              <a:rPr lang="en-GB" sz="2000">
                <a:latin typeface="Kumbh Sans" pitchFamily="2" charset="77"/>
              </a:rPr>
              <a:t>Primary motivator is often functional improvement rather than total pain relief. </a:t>
            </a:r>
          </a:p>
          <a:p>
            <a:pPr marL="342900" indent="-342900">
              <a:spcAft>
                <a:spcPts val="217"/>
              </a:spcAft>
              <a:buFont typeface="Arial" panose="020B0604020202020204" pitchFamily="34" charset="0"/>
              <a:buChar char="•"/>
            </a:pPr>
            <a:r>
              <a:rPr lang="en-GB" sz="2000">
                <a:latin typeface="Kumbh Sans" pitchFamily="2" charset="77"/>
              </a:rPr>
              <a:t>Some patients delay amputation for many years until function is significantly compromised</a:t>
            </a:r>
          </a:p>
          <a:p>
            <a:pPr marL="342900" indent="-342900">
              <a:spcAft>
                <a:spcPts val="217"/>
              </a:spcAft>
              <a:buFont typeface="Arial" panose="020B0604020202020204" pitchFamily="34" charset="0"/>
              <a:buChar char="•"/>
            </a:pPr>
            <a:r>
              <a:rPr lang="en-GB" sz="2000">
                <a:effectLst/>
                <a:latin typeface="Kumbh Sans" pitchFamily="2" charset="77"/>
              </a:rPr>
              <a:t>Realistic goal setting is crucial to avoid disappointment post-surgery</a:t>
            </a:r>
          </a:p>
        </p:txBody>
      </p:sp>
      <p:pic>
        <p:nvPicPr>
          <p:cNvPr id="6" name="Picture 5">
            <a:extLst>
              <a:ext uri="{FF2B5EF4-FFF2-40B4-BE49-F238E27FC236}">
                <a16:creationId xmlns:a16="http://schemas.microsoft.com/office/drawing/2014/main" id="{4F663DAC-9DB0-19B1-B6D1-10D3576617C3}"/>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348054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153473D-F515-D66B-2A3C-F580EB0D635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4FCC319-888E-3AAC-FFBB-46B305C6C86F}"/>
              </a:ext>
            </a:extLst>
          </p:cNvPr>
          <p:cNvPicPr>
            <a:picLocks noChangeAspect="1"/>
          </p:cNvPicPr>
          <p:nvPr/>
        </p:nvPicPr>
        <p:blipFill>
          <a:blip r:embed="rId2">
            <a:alphaModFix amt="5000"/>
          </a:blip>
          <a:srcRect l="-139" r="43605" b="55615"/>
          <a:stretch/>
        </p:blipFill>
        <p:spPr>
          <a:xfrm>
            <a:off x="3182112" y="0"/>
            <a:ext cx="9009888" cy="7168033"/>
          </a:xfrm>
          <a:prstGeom prst="rect">
            <a:avLst/>
          </a:prstGeom>
        </p:spPr>
      </p:pic>
      <p:sp>
        <p:nvSpPr>
          <p:cNvPr id="2" name="TextBox 1">
            <a:extLst>
              <a:ext uri="{FF2B5EF4-FFF2-40B4-BE49-F238E27FC236}">
                <a16:creationId xmlns:a16="http://schemas.microsoft.com/office/drawing/2014/main" id="{676E524B-0422-60F0-72B4-5211F2D19C2C}"/>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4. Functional vs. Pain driven outcomes</a:t>
            </a:r>
          </a:p>
        </p:txBody>
      </p:sp>
      <p:cxnSp>
        <p:nvCxnSpPr>
          <p:cNvPr id="3" name="Straight Connector 2">
            <a:extLst>
              <a:ext uri="{FF2B5EF4-FFF2-40B4-BE49-F238E27FC236}">
                <a16:creationId xmlns:a16="http://schemas.microsoft.com/office/drawing/2014/main" id="{EE3202AD-4AAC-6787-CE12-B3487E48D46D}"/>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3136CE6E-884A-36F1-5156-746454947E40}"/>
              </a:ext>
            </a:extLst>
          </p:cNvPr>
          <p:cNvSpPr txBox="1"/>
          <p:nvPr/>
        </p:nvSpPr>
        <p:spPr>
          <a:xfrm>
            <a:off x="828588" y="1744118"/>
            <a:ext cx="10601411" cy="4329390"/>
          </a:xfrm>
          <a:prstGeom prst="rect">
            <a:avLst/>
          </a:prstGeom>
          <a:noFill/>
        </p:spPr>
        <p:txBody>
          <a:bodyPr wrap="square" lIns="91440" tIns="45720" rIns="91440" bIns="45720" rtlCol="0" anchor="t">
            <a:spAutoFit/>
          </a:bodyPr>
          <a:lstStyle/>
          <a:p>
            <a:pPr marL="266700">
              <a:spcAft>
                <a:spcPts val="217"/>
              </a:spcAft>
            </a:pPr>
            <a:r>
              <a:rPr lang="en-GB" b="1" u="sng">
                <a:latin typeface="Kumbh Sans"/>
              </a:rPr>
              <a:t>Overview </a:t>
            </a:r>
          </a:p>
          <a:p>
            <a:pPr>
              <a:spcAft>
                <a:spcPts val="217"/>
              </a:spcAft>
            </a:pPr>
            <a:endParaRPr lang="en-GB" b="1" u="sng">
              <a:latin typeface="Kumbh Sans"/>
            </a:endParaRPr>
          </a:p>
          <a:p>
            <a:pPr marL="285750" indent="-285750">
              <a:spcAft>
                <a:spcPts val="217"/>
              </a:spcAft>
              <a:buFont typeface="Arial"/>
              <a:buChar char="•"/>
            </a:pPr>
            <a:r>
              <a:rPr lang="en-GB">
                <a:latin typeface="Kumbh Sans"/>
              </a:rPr>
              <a:t>Outcomes of amputation are typically driven by a combination of factors, with the primary motivation stemming from either functional improvement or intractable pain. </a:t>
            </a:r>
            <a:endParaRPr lang="en-US">
              <a:latin typeface="Kumbh Sans"/>
            </a:endParaRPr>
          </a:p>
          <a:p>
            <a:pPr marL="285750" indent="-285750">
              <a:spcAft>
                <a:spcPts val="217"/>
              </a:spcAft>
              <a:buFont typeface="Arial"/>
              <a:buChar char="•"/>
            </a:pPr>
            <a:endParaRPr lang="en-GB">
              <a:latin typeface="Kumbh Sans"/>
            </a:endParaRPr>
          </a:p>
          <a:p>
            <a:pPr marL="285750" indent="-285750">
              <a:spcAft>
                <a:spcPts val="217"/>
              </a:spcAft>
              <a:buFont typeface="Arial"/>
              <a:buChar char="•"/>
            </a:pPr>
            <a:r>
              <a:rPr lang="en-GB">
                <a:latin typeface="Kumbh Sans"/>
              </a:rPr>
              <a:t>The specific cause of the amputation—such as trauma, peripheral artery disease (PAD), or </a:t>
            </a:r>
            <a:r>
              <a:rPr lang="en-GB" err="1">
                <a:latin typeface="Kumbh Sans"/>
              </a:rPr>
              <a:t>tumor</a:t>
            </a:r>
            <a:r>
              <a:rPr lang="en-GB">
                <a:latin typeface="Kumbh Sans"/>
              </a:rPr>
              <a:t>—significantly influences both the functional and pain-related outcomes. However, it is a simplified view to see these as mutually exclusive; successful rehabilitation depends on effectively managing both aspects. </a:t>
            </a:r>
            <a:endParaRPr lang="en-US">
              <a:latin typeface="Kumbh Sans"/>
            </a:endParaRPr>
          </a:p>
          <a:p>
            <a:pPr marL="285750" indent="-285750">
              <a:buFont typeface="Arial"/>
              <a:buChar char="•"/>
            </a:pPr>
            <a:endParaRPr lang="en-GB" sz="2000">
              <a:latin typeface="Kumbh Sans"/>
            </a:endParaRPr>
          </a:p>
          <a:p>
            <a:pPr marL="285750" indent="-285750">
              <a:spcAft>
                <a:spcPts val="217"/>
              </a:spcAft>
              <a:buFont typeface="Arial"/>
              <a:buChar char="•"/>
            </a:pPr>
            <a:endParaRPr lang="en-GB" sz="2000">
              <a:latin typeface="Kumbh Sans" pitchFamily="2" charset="77"/>
            </a:endParaRPr>
          </a:p>
          <a:p>
            <a:pPr>
              <a:spcAft>
                <a:spcPts val="217"/>
              </a:spcAft>
            </a:pPr>
            <a:endParaRPr lang="en-GB" sz="2000" b="1">
              <a:latin typeface="Kumbh Sans" pitchFamily="2" charset="77"/>
            </a:endParaRPr>
          </a:p>
          <a:p>
            <a:pPr marL="342900" indent="-342900">
              <a:spcAft>
                <a:spcPts val="217"/>
              </a:spcAft>
              <a:buFont typeface="Arial" panose="020B0604020202020204" pitchFamily="34" charset="0"/>
              <a:buChar char="•"/>
            </a:pPr>
            <a:endParaRPr lang="en-GB" sz="2000">
              <a:effectLst/>
              <a:latin typeface="Kumbh Sans"/>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pic>
        <p:nvPicPr>
          <p:cNvPr id="6" name="Picture 5">
            <a:extLst>
              <a:ext uri="{FF2B5EF4-FFF2-40B4-BE49-F238E27FC236}">
                <a16:creationId xmlns:a16="http://schemas.microsoft.com/office/drawing/2014/main" id="{1DED4EC2-5458-804A-A508-0DCF764DD064}"/>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597837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3396484-358F-495C-2079-6396E3F415A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2F8AF52-4BB5-F365-D46B-BFF654B61FC6}"/>
              </a:ext>
            </a:extLst>
          </p:cNvPr>
          <p:cNvPicPr>
            <a:picLocks noChangeAspect="1"/>
          </p:cNvPicPr>
          <p:nvPr/>
        </p:nvPicPr>
        <p:blipFill>
          <a:blip r:embed="rId2">
            <a:alphaModFix amt="5000"/>
          </a:blip>
          <a:srcRect l="-139" r="43605" b="55615"/>
          <a:stretch/>
        </p:blipFill>
        <p:spPr>
          <a:xfrm>
            <a:off x="3058510" y="0"/>
            <a:ext cx="9133490" cy="7236255"/>
          </a:xfrm>
          <a:prstGeom prst="rect">
            <a:avLst/>
          </a:prstGeom>
        </p:spPr>
      </p:pic>
      <p:sp>
        <p:nvSpPr>
          <p:cNvPr id="2" name="TextBox 1">
            <a:extLst>
              <a:ext uri="{FF2B5EF4-FFF2-40B4-BE49-F238E27FC236}">
                <a16:creationId xmlns:a16="http://schemas.microsoft.com/office/drawing/2014/main" id="{447C05A5-8266-D96B-C86A-EDCDE73B371E}"/>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4. Functional vs. Pain driven outcomes</a:t>
            </a:r>
          </a:p>
        </p:txBody>
      </p:sp>
      <p:cxnSp>
        <p:nvCxnSpPr>
          <p:cNvPr id="3" name="Straight Connector 2">
            <a:extLst>
              <a:ext uri="{FF2B5EF4-FFF2-40B4-BE49-F238E27FC236}">
                <a16:creationId xmlns:a16="http://schemas.microsoft.com/office/drawing/2014/main" id="{4ABAA1F2-8973-214F-AA21-4EBB921D77B3}"/>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2E050E3-F150-411B-5364-AE5392D1E76C}"/>
              </a:ext>
            </a:extLst>
          </p:cNvPr>
          <p:cNvSpPr txBox="1"/>
          <p:nvPr/>
        </p:nvSpPr>
        <p:spPr>
          <a:xfrm>
            <a:off x="828588" y="1744118"/>
            <a:ext cx="10601411" cy="5586145"/>
          </a:xfrm>
          <a:prstGeom prst="rect">
            <a:avLst/>
          </a:prstGeom>
          <a:noFill/>
        </p:spPr>
        <p:txBody>
          <a:bodyPr wrap="square" lIns="91440" tIns="45720" rIns="91440" bIns="45720" rtlCol="0" anchor="t">
            <a:spAutoFit/>
          </a:bodyPr>
          <a:lstStyle/>
          <a:p>
            <a:r>
              <a:rPr lang="en-GB" b="1" u="sng">
                <a:latin typeface="Kumbh Sans"/>
              </a:rPr>
              <a:t>Causes of </a:t>
            </a:r>
            <a:r>
              <a:rPr lang="en-GB" b="1" u="sng">
                <a:highlight>
                  <a:srgbClr val="FFFF00"/>
                </a:highlight>
                <a:latin typeface="Kumbh Sans"/>
              </a:rPr>
              <a:t>functional-driven</a:t>
            </a:r>
            <a:r>
              <a:rPr lang="en-GB" b="1" u="sng">
                <a:latin typeface="Kumbh Sans"/>
              </a:rPr>
              <a:t> amputation</a:t>
            </a:r>
            <a:endParaRPr lang="en-GB" b="1" u="sng">
              <a:latin typeface="Kumbh Sans" pitchFamily="2" charset="77"/>
            </a:endParaRPr>
          </a:p>
          <a:p>
            <a:pPr marL="285750" indent="-285750">
              <a:buFont typeface="Arial"/>
              <a:buChar char="•"/>
            </a:pPr>
            <a:r>
              <a:rPr lang="en-GB" b="1">
                <a:latin typeface="Kumbh Sans"/>
              </a:rPr>
              <a:t>Severe trauma</a:t>
            </a:r>
            <a:r>
              <a:rPr lang="en-GB">
                <a:latin typeface="Kumbh Sans"/>
              </a:rPr>
              <a:t>: Amputations resulting from accidents or combat injuries are often done to create a functionally sound residual limb, especially if limb salvage would lead to a limb with poor function and chronic issues.</a:t>
            </a:r>
          </a:p>
          <a:p>
            <a:pPr marL="285750" indent="-285750">
              <a:buFont typeface="Arial"/>
              <a:buChar char="•"/>
            </a:pPr>
            <a:r>
              <a:rPr lang="en-GB" b="1">
                <a:latin typeface="Kumbh Sans"/>
              </a:rPr>
              <a:t>Musculoskeletal tumour:</a:t>
            </a:r>
            <a:r>
              <a:rPr lang="en-GB">
                <a:latin typeface="Kumbh Sans"/>
              </a:rPr>
              <a:t> For certain bone or soft-tissue tumours, amputation is performed to remove the malignancy and achieve a better functional result than limb-sparing surgery. </a:t>
            </a:r>
            <a:endParaRPr lang="en-GB"/>
          </a:p>
          <a:p>
            <a:endParaRPr lang="en-GB" b="1" u="sng">
              <a:latin typeface="Kumbh Sans"/>
            </a:endParaRPr>
          </a:p>
          <a:p>
            <a:r>
              <a:rPr lang="en-GB" b="1" u="sng">
                <a:latin typeface="Kumbh Sans"/>
              </a:rPr>
              <a:t>Causes of </a:t>
            </a:r>
            <a:r>
              <a:rPr lang="en-GB" b="1" u="sng">
                <a:highlight>
                  <a:srgbClr val="FFFF00"/>
                </a:highlight>
                <a:latin typeface="Kumbh Sans"/>
              </a:rPr>
              <a:t>pain-driven</a:t>
            </a:r>
            <a:r>
              <a:rPr lang="en-GB" b="1" u="sng">
                <a:latin typeface="Kumbh Sans"/>
              </a:rPr>
              <a:t> amputation</a:t>
            </a:r>
          </a:p>
          <a:p>
            <a:pPr marL="285750" indent="-285750">
              <a:buFont typeface="Arial"/>
              <a:buChar char="•"/>
            </a:pPr>
            <a:r>
              <a:rPr lang="en-GB" b="1">
                <a:latin typeface="Kumbh Sans"/>
              </a:rPr>
              <a:t>Peripheral Artery Disease (PAD</a:t>
            </a:r>
            <a:r>
              <a:rPr lang="en-GB">
                <a:latin typeface="Kumbh Sans"/>
              </a:rPr>
              <a:t>): Amputations for PAD, chronic limb-threatening ischemia (CLTI), or diabetes are common in older, frailer patients who often have multiple other health issues.</a:t>
            </a:r>
            <a:endParaRPr lang="en-GB"/>
          </a:p>
          <a:p>
            <a:pPr marL="285750" indent="-285750">
              <a:buFont typeface="Arial"/>
              <a:buChar char="•"/>
            </a:pPr>
            <a:r>
              <a:rPr lang="en-GB" b="1">
                <a:latin typeface="Kumbh Sans"/>
              </a:rPr>
              <a:t>Failed limb salvage</a:t>
            </a:r>
            <a:r>
              <a:rPr lang="en-GB">
                <a:latin typeface="Kumbh Sans"/>
              </a:rPr>
              <a:t>: Patients who undergo amputation after failed attempts to save a limb from severe trauma or infection are another group driven by pain and functional loss.</a:t>
            </a:r>
            <a:endParaRPr lang="en-GB"/>
          </a:p>
          <a:p>
            <a:pPr marL="285750" indent="-285750">
              <a:buFont typeface="Arial"/>
              <a:buChar char="•"/>
            </a:pPr>
            <a:r>
              <a:rPr lang="en-GB" b="1">
                <a:latin typeface="Kumbh Sans"/>
              </a:rPr>
              <a:t>Complex Regional Pain Syndrome (CRPS)</a:t>
            </a:r>
            <a:r>
              <a:rPr lang="en-GB">
                <a:latin typeface="Kumbh Sans"/>
              </a:rPr>
              <a:t>: In rare cases, amputation is considered a last resort for patients with severe, untreatable therapy resistant CRPS (usually infected). </a:t>
            </a:r>
            <a:endParaRPr lang="en-GB"/>
          </a:p>
          <a:p>
            <a:pPr marL="285750" indent="-285750">
              <a:buFont typeface="Arial"/>
              <a:buChar char="•"/>
            </a:pPr>
            <a:endParaRPr lang="en-GB" sz="2000">
              <a:latin typeface="Kumbh Sans"/>
            </a:endParaRPr>
          </a:p>
          <a:p>
            <a:pPr marL="285750" indent="-285750">
              <a:spcAft>
                <a:spcPts val="217"/>
              </a:spcAft>
              <a:buFont typeface="Arial"/>
              <a:buChar char="•"/>
            </a:pPr>
            <a:endParaRPr lang="en-GB" sz="2000">
              <a:latin typeface="Kumbh Sans" pitchFamily="2" charset="77"/>
            </a:endParaRPr>
          </a:p>
          <a:p>
            <a:pPr>
              <a:spcAft>
                <a:spcPts val="217"/>
              </a:spcAft>
            </a:pPr>
            <a:endParaRPr lang="en-GB" sz="2000" b="1">
              <a:latin typeface="Kumbh Sans" pitchFamily="2" charset="77"/>
            </a:endParaRPr>
          </a:p>
          <a:p>
            <a:pPr marL="342900" indent="-342900">
              <a:spcAft>
                <a:spcPts val="217"/>
              </a:spcAft>
              <a:buFont typeface="Arial" panose="020B0604020202020204" pitchFamily="34" charset="0"/>
              <a:buChar char="•"/>
            </a:pPr>
            <a:endParaRPr lang="en-GB" sz="2000">
              <a:effectLst/>
              <a:latin typeface="Kumbh Sans"/>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pic>
        <p:nvPicPr>
          <p:cNvPr id="6" name="Picture 5">
            <a:extLst>
              <a:ext uri="{FF2B5EF4-FFF2-40B4-BE49-F238E27FC236}">
                <a16:creationId xmlns:a16="http://schemas.microsoft.com/office/drawing/2014/main" id="{B0306845-1E5E-B668-14EB-22A3E272DA60}"/>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9257597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84BD86-2C34-3366-71AE-FF636BFEAAA2}"/>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6E456690-12E4-B973-C03C-D7E503E0CD04}"/>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9A48D816-628F-8B32-E758-904721F8C095}"/>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5. Pain Management Post Amputation </a:t>
            </a:r>
          </a:p>
        </p:txBody>
      </p:sp>
      <p:cxnSp>
        <p:nvCxnSpPr>
          <p:cNvPr id="3" name="Straight Connector 2">
            <a:extLst>
              <a:ext uri="{FF2B5EF4-FFF2-40B4-BE49-F238E27FC236}">
                <a16:creationId xmlns:a16="http://schemas.microsoft.com/office/drawing/2014/main" id="{EC99C2AB-9B32-6C70-4EDA-223E9467D599}"/>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BCA7E892-5B3A-1A5C-15D5-AF12B596E596}"/>
              </a:ext>
            </a:extLst>
          </p:cNvPr>
          <p:cNvSpPr txBox="1"/>
          <p:nvPr/>
        </p:nvSpPr>
        <p:spPr>
          <a:xfrm>
            <a:off x="828588" y="1744118"/>
            <a:ext cx="10617177" cy="5324535"/>
          </a:xfrm>
          <a:prstGeom prst="rect">
            <a:avLst/>
          </a:prstGeom>
          <a:noFill/>
        </p:spPr>
        <p:txBody>
          <a:bodyPr wrap="square" rtlCol="0">
            <a:spAutoFit/>
          </a:bodyPr>
          <a:lstStyle/>
          <a:p>
            <a:pPr>
              <a:spcAft>
                <a:spcPts val="217"/>
              </a:spcAft>
            </a:pPr>
            <a:r>
              <a:rPr lang="en-GB" sz="2000" b="1" u="sng">
                <a:latin typeface="Kumbh Sans" pitchFamily="2" charset="77"/>
              </a:rPr>
              <a:t>Headlines</a:t>
            </a:r>
            <a:endParaRPr lang="en-GB" sz="2000" b="1">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Continuation of pre-existing pain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New pain(s) – identifying the causes (a) neuroma/nerve entrapment (b) residual limb/stump pain (tolerance of prosthetics) (c) phantom limb pain (d) surgical wounds/infections (e) altered bio- mechanics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Management and treatment options – contingent upon the cause</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Rehab consultant / pain consultant / GP / prosthetics / physiotherapist / psychologist / other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The importance of time passing post surgery as the residuum changes </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pic>
        <p:nvPicPr>
          <p:cNvPr id="6" name="Picture 5">
            <a:extLst>
              <a:ext uri="{FF2B5EF4-FFF2-40B4-BE49-F238E27FC236}">
                <a16:creationId xmlns:a16="http://schemas.microsoft.com/office/drawing/2014/main" id="{0DF82180-E474-84FD-9FD8-393CA172F7EF}"/>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2609864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68E9C0-7808-C86E-DF2E-0811BE0CECA9}"/>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A254B48-E3D3-B531-C5FE-1EF6D35D4723}"/>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C13692C-F544-8F91-16D9-A19790E70593}"/>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5. Pain Management Post Amputation </a:t>
            </a:r>
          </a:p>
        </p:txBody>
      </p:sp>
      <p:cxnSp>
        <p:nvCxnSpPr>
          <p:cNvPr id="3" name="Straight Connector 2">
            <a:extLst>
              <a:ext uri="{FF2B5EF4-FFF2-40B4-BE49-F238E27FC236}">
                <a16:creationId xmlns:a16="http://schemas.microsoft.com/office/drawing/2014/main" id="{9199EA43-A9C2-BD4A-A70A-A66C0328D9BC}"/>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FF5DCAD3-C90D-A3D2-358D-75E49840C582}"/>
              </a:ext>
            </a:extLst>
          </p:cNvPr>
          <p:cNvSpPr txBox="1"/>
          <p:nvPr/>
        </p:nvSpPr>
        <p:spPr>
          <a:xfrm>
            <a:off x="828588" y="1744118"/>
            <a:ext cx="10617177" cy="5006499"/>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cs typeface="Kumbh Sans" pitchFamily="2" charset="77"/>
              </a:rPr>
              <a:t>Rehab medicine</a:t>
            </a:r>
          </a:p>
          <a:p>
            <a:pPr>
              <a:spcAft>
                <a:spcPts val="217"/>
              </a:spcAft>
            </a:pPr>
            <a:endParaRPr lang="en-GB" sz="2000" b="1" u="sng">
              <a:latin typeface="Kumbh Sans" pitchFamily="2" charset="77"/>
              <a:cs typeface="Kumbh Sans" pitchFamily="2" charset="77"/>
            </a:endParaRPr>
          </a:p>
          <a:p>
            <a:pPr marL="342900" indent="-342900">
              <a:spcAft>
                <a:spcPts val="217"/>
              </a:spcAft>
              <a:buFont typeface="Arial"/>
              <a:buChar char="•"/>
            </a:pPr>
            <a:r>
              <a:rPr lang="en-GB" sz="2000">
                <a:latin typeface="Kumbh Sans"/>
                <a:cs typeface="Kumbh Sans" pitchFamily="2" charset="77"/>
              </a:rPr>
              <a:t>Non-pharmacological </a:t>
            </a:r>
            <a:endParaRPr lang="en-US" sz="2000">
              <a:latin typeface="Kumbh Sans"/>
              <a:cs typeface="Kumbh Sans" pitchFamily="2" charset="77"/>
            </a:endParaRPr>
          </a:p>
          <a:p>
            <a:pPr marL="342900" indent="-342900">
              <a:spcAft>
                <a:spcPts val="217"/>
              </a:spcAft>
              <a:buFont typeface="Arial"/>
              <a:buChar char="•"/>
            </a:pPr>
            <a:r>
              <a:rPr lang="en-US" sz="2000">
                <a:latin typeface="Kumbh Sans" pitchFamily="2" charset="77"/>
                <a:cs typeface="Kumbh Sans" pitchFamily="2" charset="77"/>
              </a:rPr>
              <a:t>Pharmacological</a:t>
            </a:r>
          </a:p>
          <a:p>
            <a:pPr marL="342900" indent="-342900">
              <a:spcAft>
                <a:spcPts val="217"/>
              </a:spcAft>
              <a:buFont typeface="Arial"/>
              <a:buChar char="•"/>
            </a:pPr>
            <a:r>
              <a:rPr lang="en-US" sz="2000">
                <a:latin typeface="Kumbh Sans"/>
                <a:cs typeface="Kumbh Sans" pitchFamily="2" charset="77"/>
              </a:rPr>
              <a:t>Adjustment of prosthesis</a:t>
            </a:r>
            <a:endParaRPr lang="en-US" sz="2000">
              <a:effectLst/>
              <a:latin typeface="Kumbh Sans"/>
              <a:cs typeface="Kumbh Sans" pitchFamily="2" charset="77"/>
            </a:endParaRPr>
          </a:p>
          <a:p>
            <a:pPr marL="342900" indent="-342900">
              <a:spcAft>
                <a:spcPts val="217"/>
              </a:spcAft>
              <a:buFont typeface="Arial"/>
              <a:buChar char="•"/>
            </a:pPr>
            <a:r>
              <a:rPr lang="en-US" sz="2000">
                <a:latin typeface="Kumbh Sans"/>
                <a:cs typeface="Kumbh Sans" pitchFamily="2" charset="77"/>
              </a:rPr>
              <a:t>Treatment of ischemia and infection of the residuum</a:t>
            </a:r>
          </a:p>
          <a:p>
            <a:pPr marL="342900" indent="-342900">
              <a:spcAft>
                <a:spcPts val="217"/>
              </a:spcAft>
              <a:buFont typeface="Arial"/>
              <a:buChar char="•"/>
            </a:pPr>
            <a:r>
              <a:rPr lang="en-US" sz="2000">
                <a:latin typeface="Kumbh Sans"/>
                <a:cs typeface="Kumbh Sans" pitchFamily="2" charset="77"/>
              </a:rPr>
              <a:t>Psychology, counselling, bio-psycho-social approach, hypnotherapy</a:t>
            </a:r>
          </a:p>
          <a:p>
            <a:pPr marL="342900" indent="-342900">
              <a:spcAft>
                <a:spcPts val="217"/>
              </a:spcAft>
              <a:buFont typeface="Arial"/>
              <a:buChar char="•"/>
            </a:pPr>
            <a:r>
              <a:rPr lang="en-US" sz="2000">
                <a:latin typeface="Kumbh Sans"/>
                <a:cs typeface="Kumbh Sans" pitchFamily="2" charset="77"/>
              </a:rPr>
              <a:t>Peripheral nerve/ neuroma management – acupuncture, Steroid/LA (Dr Basu's experience), </a:t>
            </a:r>
          </a:p>
          <a:p>
            <a:pPr marL="342900" indent="-342900">
              <a:spcAft>
                <a:spcPts val="217"/>
              </a:spcAft>
              <a:buFont typeface="Arial"/>
              <a:buChar char="•"/>
            </a:pPr>
            <a:r>
              <a:rPr lang="en-US" sz="2000">
                <a:latin typeface="Kumbh Sans"/>
                <a:cs typeface="Kumbh Sans" pitchFamily="2" charset="77"/>
              </a:rPr>
              <a:t>Socket and suspension adjustment</a:t>
            </a:r>
          </a:p>
          <a:p>
            <a:pPr marL="342900" indent="-342900">
              <a:spcAft>
                <a:spcPts val="217"/>
              </a:spcAft>
              <a:buFont typeface="Arial"/>
              <a:buChar char="•"/>
            </a:pPr>
            <a:r>
              <a:rPr lang="en-US" sz="2000">
                <a:latin typeface="Kumbh Sans"/>
                <a:cs typeface="Kumbh Sans" pitchFamily="2" charset="77"/>
              </a:rPr>
              <a:t>Surgical management of neuroma or PLP – TMR or RPNI, neurorrhaphy</a:t>
            </a:r>
          </a:p>
          <a:p>
            <a:pPr marL="342900" indent="-342900">
              <a:spcAft>
                <a:spcPts val="217"/>
              </a:spcAft>
              <a:buFont typeface="Arial"/>
              <a:buChar char="•"/>
            </a:pPr>
            <a:r>
              <a:rPr lang="en-US" sz="2000">
                <a:latin typeface="Kumbh Sans"/>
                <a:cs typeface="Kumbh Sans" pitchFamily="2" charset="77"/>
              </a:rPr>
              <a:t>Spinal cord stimulation</a:t>
            </a:r>
          </a:p>
          <a:p>
            <a:pPr marL="342900" indent="-342900">
              <a:spcAft>
                <a:spcPts val="217"/>
              </a:spcAft>
              <a:buFont typeface="Arial"/>
              <a:buChar char="•"/>
            </a:pPr>
            <a:endParaRPr lang="en-US">
              <a:latin typeface="Kumbh Sans" pitchFamily="2" charset="77"/>
              <a:cs typeface="Kumbh Sans" pitchFamily="2" charset="77"/>
            </a:endParaRPr>
          </a:p>
          <a:p>
            <a:pPr marL="342900" indent="-342900">
              <a:spcAft>
                <a:spcPts val="217"/>
              </a:spcAft>
              <a:buFont typeface="Arial"/>
              <a:buChar char="•"/>
            </a:pPr>
            <a:endParaRPr lang="en-US">
              <a:latin typeface="Kumbh Sans" pitchFamily="2" charset="77"/>
              <a:cs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cs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cs typeface="Kumbh Sans" pitchFamily="2" charset="77"/>
            </a:endParaRPr>
          </a:p>
        </p:txBody>
      </p:sp>
      <p:pic>
        <p:nvPicPr>
          <p:cNvPr id="6" name="Picture 5">
            <a:extLst>
              <a:ext uri="{FF2B5EF4-FFF2-40B4-BE49-F238E27FC236}">
                <a16:creationId xmlns:a16="http://schemas.microsoft.com/office/drawing/2014/main" id="{5CBAA4A1-3B7E-540E-AB4E-1C06379B41A5}"/>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22531959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656D9C1-7A97-111C-2617-BF90687FD12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CC588434-937D-14BF-D24C-A127BA106BAB}"/>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1FD88929-FD85-E1F1-67F6-0AB18EC3AF91}"/>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5. Pain Management Post Amputation </a:t>
            </a:r>
          </a:p>
        </p:txBody>
      </p:sp>
      <p:cxnSp>
        <p:nvCxnSpPr>
          <p:cNvPr id="3" name="Straight Connector 2">
            <a:extLst>
              <a:ext uri="{FF2B5EF4-FFF2-40B4-BE49-F238E27FC236}">
                <a16:creationId xmlns:a16="http://schemas.microsoft.com/office/drawing/2014/main" id="{AFB80D22-9CCD-A122-3B9C-AA897A94383A}"/>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E8C01BD2-3480-AB1C-26F8-55CED93E465E}"/>
              </a:ext>
            </a:extLst>
          </p:cNvPr>
          <p:cNvSpPr txBox="1"/>
          <p:nvPr/>
        </p:nvSpPr>
        <p:spPr>
          <a:xfrm>
            <a:off x="828588" y="1744118"/>
            <a:ext cx="10617177" cy="3734356"/>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cs typeface="Kumbh Sans" pitchFamily="2" charset="77"/>
              </a:rPr>
              <a:t>Prosthetics</a:t>
            </a:r>
            <a:r>
              <a:rPr lang="en-GB" sz="2000" b="1">
                <a:latin typeface="Kumbh Sans" pitchFamily="2" charset="77"/>
                <a:cs typeface="Kumbh Sans" pitchFamily="2" charset="77"/>
              </a:rPr>
              <a:t> </a:t>
            </a:r>
          </a:p>
          <a:p>
            <a:pPr>
              <a:spcAft>
                <a:spcPts val="217"/>
              </a:spcAft>
            </a:pPr>
            <a:endParaRPr lang="en-US" sz="2000" b="1">
              <a:latin typeface="Kumbh Sans" pitchFamily="2" charset="77"/>
              <a:cs typeface="Kumbh Sans" pitchFamily="2" charset="77"/>
            </a:endParaRPr>
          </a:p>
          <a:p>
            <a:pPr marL="285750" indent="-285750">
              <a:spcAft>
                <a:spcPts val="217"/>
              </a:spcAft>
              <a:buFont typeface="Arial"/>
              <a:buChar char="•"/>
            </a:pPr>
            <a:r>
              <a:rPr lang="en-GB" sz="2000">
                <a:latin typeface="Kumbh Sans" pitchFamily="2" charset="77"/>
                <a:cs typeface="Kumbh Sans" pitchFamily="2" charset="77"/>
              </a:rPr>
              <a:t>Optimal socket fit is key</a:t>
            </a:r>
          </a:p>
          <a:p>
            <a:pPr marL="285750" indent="-285750">
              <a:spcAft>
                <a:spcPts val="217"/>
              </a:spcAft>
              <a:buFont typeface="Arial"/>
              <a:buChar char="•"/>
            </a:pPr>
            <a:endParaRPr lang="en-GB" sz="2000">
              <a:latin typeface="Kumbh Sans" pitchFamily="2" charset="77"/>
              <a:cs typeface="Kumbh Sans" pitchFamily="2" charset="77"/>
            </a:endParaRPr>
          </a:p>
          <a:p>
            <a:pPr marL="285750" indent="-285750">
              <a:spcAft>
                <a:spcPts val="217"/>
              </a:spcAft>
              <a:buFont typeface="Arial"/>
              <a:buChar char="•"/>
            </a:pPr>
            <a:r>
              <a:rPr lang="en-GB" sz="2000">
                <a:latin typeface="Kumbh Sans" pitchFamily="2" charset="77"/>
                <a:cs typeface="Kumbh Sans" pitchFamily="2" charset="77"/>
              </a:rPr>
              <a:t>Regular socket fitting check ups</a:t>
            </a:r>
          </a:p>
          <a:p>
            <a:pPr>
              <a:spcAft>
                <a:spcPts val="217"/>
              </a:spcAft>
            </a:pPr>
            <a:endParaRPr lang="en-GB" sz="2000">
              <a:latin typeface="Kumbh Sans" pitchFamily="2" charset="77"/>
              <a:cs typeface="Kumbh Sans" pitchFamily="2" charset="77"/>
            </a:endParaRPr>
          </a:p>
          <a:p>
            <a:pPr marL="285750" indent="-285750">
              <a:spcAft>
                <a:spcPts val="217"/>
              </a:spcAft>
              <a:buFont typeface="Arial"/>
              <a:buChar char="•"/>
            </a:pPr>
            <a:r>
              <a:rPr lang="en-GB" sz="2000">
                <a:latin typeface="Kumbh Sans" pitchFamily="2" charset="77"/>
                <a:cs typeface="Kumbh Sans" pitchFamily="2" charset="77"/>
              </a:rPr>
              <a:t>Working closely with physiotherapy</a:t>
            </a:r>
          </a:p>
          <a:p>
            <a:pPr marL="285750" indent="-285750">
              <a:spcAft>
                <a:spcPts val="217"/>
              </a:spcAft>
              <a:buFont typeface="Arial"/>
              <a:buChar char="•"/>
            </a:pPr>
            <a:endParaRPr lang="en-GB" sz="2000">
              <a:latin typeface="Kumbh Sans" pitchFamily="2" charset="77"/>
              <a:cs typeface="Kumbh Sans" pitchFamily="2" charset="77"/>
            </a:endParaRPr>
          </a:p>
          <a:p>
            <a:pPr marL="285750" indent="-285750">
              <a:spcAft>
                <a:spcPts val="217"/>
              </a:spcAft>
              <a:buFont typeface="Arial"/>
              <a:buChar char="•"/>
            </a:pPr>
            <a:r>
              <a:rPr lang="en-GB" sz="2000">
                <a:latin typeface="Kumbh Sans" pitchFamily="2" charset="77"/>
                <a:cs typeface="Kumbh Sans" pitchFamily="2" charset="77"/>
              </a:rPr>
              <a:t>Trying different socket techniques and methods, we don’t always get it right first time</a:t>
            </a:r>
            <a:endParaRPr lang="en-GB" sz="2000">
              <a:effectLst/>
              <a:latin typeface="Kumbh Sans" pitchFamily="2" charset="77"/>
              <a:cs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cs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cs typeface="Kumbh Sans" pitchFamily="2" charset="77"/>
            </a:endParaRPr>
          </a:p>
        </p:txBody>
      </p:sp>
      <p:pic>
        <p:nvPicPr>
          <p:cNvPr id="6" name="Picture 5">
            <a:extLst>
              <a:ext uri="{FF2B5EF4-FFF2-40B4-BE49-F238E27FC236}">
                <a16:creationId xmlns:a16="http://schemas.microsoft.com/office/drawing/2014/main" id="{3E12D42A-9148-019D-FB3D-8D607D1E9BC2}"/>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8951577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8179477-6C9D-E443-3D21-AEB7AB9D3CA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C92B90-C416-0F72-73D8-DC7F8349AA8D}"/>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5. Pain Management Post Amputation </a:t>
            </a:r>
          </a:p>
        </p:txBody>
      </p:sp>
      <p:cxnSp>
        <p:nvCxnSpPr>
          <p:cNvPr id="3" name="Straight Connector 2">
            <a:extLst>
              <a:ext uri="{FF2B5EF4-FFF2-40B4-BE49-F238E27FC236}">
                <a16:creationId xmlns:a16="http://schemas.microsoft.com/office/drawing/2014/main" id="{6792B43E-CB36-EBC3-A433-5494F24C3FA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51E0A75B-71C2-58DE-187D-755DF8C02BA9}"/>
              </a:ext>
            </a:extLst>
          </p:cNvPr>
          <p:cNvSpPr txBox="1"/>
          <p:nvPr/>
        </p:nvSpPr>
        <p:spPr>
          <a:xfrm>
            <a:off x="828588" y="1729604"/>
            <a:ext cx="7382724" cy="3477875"/>
          </a:xfrm>
          <a:prstGeom prst="rect">
            <a:avLst/>
          </a:prstGeom>
          <a:noFill/>
        </p:spPr>
        <p:txBody>
          <a:bodyPr wrap="square" lIns="91440" tIns="45720" rIns="91440" bIns="45720" rtlCol="0" anchor="t">
            <a:spAutoFit/>
          </a:bodyPr>
          <a:lstStyle/>
          <a:p>
            <a:r>
              <a:rPr lang="en-GB" sz="2000" b="1" u="sng">
                <a:latin typeface="Kumbh Sans" pitchFamily="2" charset="77"/>
                <a:ea typeface="+mn-lt"/>
                <a:cs typeface="Kumbh Sans" pitchFamily="2" charset="77"/>
              </a:rPr>
              <a:t>Physiotherapy</a:t>
            </a:r>
          </a:p>
          <a:p>
            <a:r>
              <a:rPr lang="en-GB" sz="2000">
                <a:latin typeface="Kumbh Sans" pitchFamily="2" charset="77"/>
                <a:ea typeface="+mn-lt"/>
                <a:cs typeface="Kumbh Sans" pitchFamily="2" charset="77"/>
              </a:rPr>
              <a:t>Tools in Treatment Box:</a:t>
            </a:r>
            <a:endParaRPr lang="en-US">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Desensitisation techniques</a:t>
            </a:r>
            <a:endParaRPr lang="en-GB">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Neural release</a:t>
            </a:r>
          </a:p>
          <a:p>
            <a:pPr marL="342900" indent="-342900">
              <a:buFont typeface="Arial"/>
              <a:buChar char="•"/>
            </a:pPr>
            <a:r>
              <a:rPr lang="en-GB" sz="2000">
                <a:latin typeface="Kumbh Sans" pitchFamily="2" charset="77"/>
                <a:ea typeface="+mn-lt"/>
                <a:cs typeface="Kumbh Sans" pitchFamily="2" charset="77"/>
              </a:rPr>
              <a:t>Spinal and Neural mobility</a:t>
            </a:r>
          </a:p>
          <a:p>
            <a:pPr marL="342900" indent="-342900">
              <a:buFont typeface="Arial"/>
              <a:buChar char="•"/>
            </a:pPr>
            <a:r>
              <a:rPr lang="en-GB" sz="2000">
                <a:latin typeface="Kumbh Sans" pitchFamily="2" charset="77"/>
                <a:ea typeface="+mn-lt"/>
                <a:cs typeface="Kumbh Sans" pitchFamily="2" charset="77"/>
              </a:rPr>
              <a:t>Electroacupuncture</a:t>
            </a:r>
            <a:endParaRPr lang="en-GB">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Ice / Compression</a:t>
            </a:r>
            <a:endParaRPr lang="en-GB">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Mindfulness</a:t>
            </a:r>
            <a:endParaRPr lang="en-GB">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Pain Reprocessing</a:t>
            </a:r>
            <a:endParaRPr lang="en-GB">
              <a:latin typeface="Kumbh Sans" pitchFamily="2" charset="77"/>
              <a:cs typeface="Kumbh Sans" pitchFamily="2" charset="77"/>
            </a:endParaRPr>
          </a:p>
          <a:p>
            <a:pPr marL="342900" indent="-342900">
              <a:buFont typeface="Arial"/>
              <a:buChar char="•"/>
            </a:pPr>
            <a:r>
              <a:rPr lang="en-GB" sz="2000">
                <a:latin typeface="Kumbh Sans" pitchFamily="2" charset="77"/>
                <a:ea typeface="+mn-lt"/>
                <a:cs typeface="Kumbh Sans" pitchFamily="2" charset="77"/>
              </a:rPr>
              <a:t>Surgery (TMR / RPNI)</a:t>
            </a:r>
            <a:endParaRPr lang="en-GB">
              <a:latin typeface="Kumbh Sans" pitchFamily="2" charset="77"/>
              <a:cs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6EF3039D-77B2-6A43-D1D8-39EAB359AE74}"/>
              </a:ext>
            </a:extLst>
          </p:cNvPr>
          <p:cNvPicPr>
            <a:picLocks noChangeAspect="1"/>
          </p:cNvPicPr>
          <p:nvPr/>
        </p:nvPicPr>
        <p:blipFill>
          <a:blip r:embed="rId2"/>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65B8A260-F543-E371-413A-51002700D9C6}"/>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36945756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2B91B74-2116-EB24-4BA7-A2F68D87F61E}"/>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8F29CE4-4BB3-ADD7-701D-04961C435FFC}"/>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FB39A165-E2F3-D7AB-90B2-86F4509BB243}"/>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6. Pain: Prosthetics and Technology </a:t>
            </a:r>
          </a:p>
        </p:txBody>
      </p:sp>
      <p:cxnSp>
        <p:nvCxnSpPr>
          <p:cNvPr id="3" name="Straight Connector 2">
            <a:extLst>
              <a:ext uri="{FF2B5EF4-FFF2-40B4-BE49-F238E27FC236}">
                <a16:creationId xmlns:a16="http://schemas.microsoft.com/office/drawing/2014/main" id="{8DAA9089-D254-2B17-5B3B-780E308C2CB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2C93E610-45E5-435E-3163-18689A5D3F60}"/>
              </a:ext>
            </a:extLst>
          </p:cNvPr>
          <p:cNvSpPr txBox="1"/>
          <p:nvPr/>
        </p:nvSpPr>
        <p:spPr>
          <a:xfrm>
            <a:off x="828588" y="1744118"/>
            <a:ext cx="10617177" cy="4016484"/>
          </a:xfrm>
          <a:prstGeom prst="rect">
            <a:avLst/>
          </a:prstGeom>
          <a:noFill/>
        </p:spPr>
        <p:txBody>
          <a:bodyPr wrap="square" rtlCol="0">
            <a:spAutoFit/>
          </a:bodyPr>
          <a:lstStyle/>
          <a:p>
            <a:pPr>
              <a:spcAft>
                <a:spcPts val="217"/>
              </a:spcAft>
            </a:pPr>
            <a:r>
              <a:rPr lang="en-GB" sz="2000" b="1" u="sng">
                <a:latin typeface="Kumbh Sans" pitchFamily="2" charset="77"/>
              </a:rPr>
              <a:t>Headlines</a:t>
            </a:r>
          </a:p>
          <a:p>
            <a:pPr>
              <a:spcAft>
                <a:spcPts val="217"/>
              </a:spcAft>
            </a:pPr>
            <a:endParaRPr lang="en-GB" sz="2000" b="1">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Predicting outcomes: Upper limb vs Lower limb </a:t>
            </a:r>
          </a:p>
          <a:p>
            <a:pPr marL="342900" indent="-342900">
              <a:spcAft>
                <a:spcPts val="217"/>
              </a:spcAft>
              <a:buFont typeface="Arial" panose="020B0604020202020204" pitchFamily="34" charset="0"/>
              <a:buChar char="•"/>
            </a:pPr>
            <a:r>
              <a:rPr lang="en-GB" sz="2000">
                <a:latin typeface="Kumbh Sans" pitchFamily="2" charset="77"/>
              </a:rPr>
              <a:t>Upper limb: (a) below elbow [intuitive control] (b) above elbow [less intuitive]</a:t>
            </a:r>
          </a:p>
          <a:p>
            <a:pPr marL="342900" indent="-342900">
              <a:spcAft>
                <a:spcPts val="217"/>
              </a:spcAft>
              <a:buFont typeface="Arial" panose="020B0604020202020204" pitchFamily="34" charset="0"/>
              <a:buChar char="•"/>
            </a:pPr>
            <a:r>
              <a:rPr lang="en-GB" sz="2000">
                <a:latin typeface="Kumbh Sans" pitchFamily="2" charset="77"/>
              </a:rPr>
              <a:t>Lower limb: Weight bearing and socket fitting </a:t>
            </a:r>
          </a:p>
          <a:p>
            <a:pPr marL="342900" indent="-342900">
              <a:spcAft>
                <a:spcPts val="217"/>
              </a:spcAft>
              <a:buFont typeface="Arial" panose="020B0604020202020204" pitchFamily="34" charset="0"/>
              <a:buChar char="•"/>
            </a:pPr>
            <a:r>
              <a:rPr lang="en-GB" sz="2000">
                <a:latin typeface="Kumbh Sans" pitchFamily="2" charset="77"/>
              </a:rPr>
              <a:t>Trans-radial myoelectric control </a:t>
            </a:r>
          </a:p>
          <a:p>
            <a:pPr marL="342900" indent="-342900">
              <a:spcAft>
                <a:spcPts val="217"/>
              </a:spcAft>
              <a:buFont typeface="Arial" panose="020B0604020202020204" pitchFamily="34" charset="0"/>
              <a:buChar char="•"/>
            </a:pPr>
            <a:r>
              <a:rPr lang="en-GB" sz="2000">
                <a:latin typeface="Kumbh Sans" pitchFamily="2" charset="77"/>
              </a:rPr>
              <a:t>The capacity for the functional use of prosthetics to reduce residual limb pain over time </a:t>
            </a:r>
          </a:p>
          <a:p>
            <a:pPr marL="342900" indent="-342900">
              <a:spcAft>
                <a:spcPts val="217"/>
              </a:spcAft>
              <a:buFont typeface="Arial" panose="020B0604020202020204" pitchFamily="34" charset="0"/>
              <a:buChar char="•"/>
            </a:pPr>
            <a:r>
              <a:rPr lang="en-GB" sz="2000">
                <a:latin typeface="Kumbh Sans" pitchFamily="2" charset="77"/>
              </a:rPr>
              <a:t>Successful prosthetics outcomes influenced by residual pain, residuum shape, residual muscle use and access to rehab.</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endParaRPr lang="en-GB" sz="2000">
              <a:effectLst/>
              <a:latin typeface="Kumbh Sans" pitchFamily="2" charset="77"/>
            </a:endParaRPr>
          </a:p>
        </p:txBody>
      </p:sp>
      <p:pic>
        <p:nvPicPr>
          <p:cNvPr id="6" name="Picture 5">
            <a:extLst>
              <a:ext uri="{FF2B5EF4-FFF2-40B4-BE49-F238E27FC236}">
                <a16:creationId xmlns:a16="http://schemas.microsoft.com/office/drawing/2014/main" id="{FC029403-0419-7F3C-55DB-C0C1BC7BD10F}"/>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1816673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DEEF42-BF3C-6000-45A7-840F0AB5143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CF8E99A-4B52-965C-C43F-974B629E13E9}"/>
              </a:ext>
            </a:extLst>
          </p:cNvPr>
          <p:cNvPicPr>
            <a:picLocks noChangeAspect="1"/>
          </p:cNvPicPr>
          <p:nvPr/>
        </p:nvPicPr>
        <p:blipFill>
          <a:blip r:embed="rId2">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CC30C690-601F-B5D5-08FE-C755E058D5E8}"/>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6. Pain: Prosthetics and Technology </a:t>
            </a:r>
          </a:p>
        </p:txBody>
      </p:sp>
      <p:cxnSp>
        <p:nvCxnSpPr>
          <p:cNvPr id="3" name="Straight Connector 2">
            <a:extLst>
              <a:ext uri="{FF2B5EF4-FFF2-40B4-BE49-F238E27FC236}">
                <a16:creationId xmlns:a16="http://schemas.microsoft.com/office/drawing/2014/main" id="{3478FB08-6C74-15BD-0C87-F1011ED8F0C1}"/>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E6471290-A700-1DBD-9F75-A99CD017BDC6}"/>
              </a:ext>
            </a:extLst>
          </p:cNvPr>
          <p:cNvSpPr txBox="1"/>
          <p:nvPr/>
        </p:nvSpPr>
        <p:spPr>
          <a:xfrm>
            <a:off x="828588" y="1744118"/>
            <a:ext cx="10617177" cy="3067506"/>
          </a:xfrm>
          <a:prstGeom prst="rect">
            <a:avLst/>
          </a:prstGeom>
          <a:noFill/>
        </p:spPr>
        <p:txBody>
          <a:bodyPr wrap="square" lIns="91440" tIns="45720" rIns="91440" bIns="45720" rtlCol="0" anchor="t">
            <a:spAutoFit/>
          </a:bodyPr>
          <a:lstStyle/>
          <a:p>
            <a:pPr>
              <a:spcAft>
                <a:spcPts val="217"/>
              </a:spcAft>
            </a:pPr>
            <a:r>
              <a:rPr lang="en-GB" sz="2000" b="1" u="sng">
                <a:latin typeface="Kumbh Sans"/>
              </a:rPr>
              <a:t>Prosthetics</a:t>
            </a:r>
            <a:endParaRPr lang="en-GB" sz="2000" b="1" u="sng">
              <a:latin typeface="Kumbh Sans" pitchFamily="2" charset="77"/>
            </a:endParaRPr>
          </a:p>
          <a:p>
            <a:pPr marL="342900" indent="-342900">
              <a:spcAft>
                <a:spcPts val="217"/>
              </a:spcAft>
              <a:buFont typeface="Arial" panose="020B0604020202020204" pitchFamily="34" charset="0"/>
              <a:buChar char="•"/>
            </a:pPr>
            <a:r>
              <a:rPr lang="en-GB" sz="2000">
                <a:latin typeface="Kumbh Sans"/>
              </a:rPr>
              <a:t>Lower limb</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Ankle joints – reduce forces on the stump</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MPK knees – reduces forces by using stance flexion</a:t>
            </a:r>
          </a:p>
          <a:p>
            <a:pPr lvl="1">
              <a:spcAft>
                <a:spcPts val="217"/>
              </a:spcAft>
            </a:pPr>
            <a:endParaRPr lang="en-GB" sz="2000">
              <a:effectLst/>
              <a:latin typeface="Kumbh Sans" pitchFamily="2" charset="77"/>
            </a:endParaRPr>
          </a:p>
          <a:p>
            <a:pPr marL="342900" indent="-342900">
              <a:spcAft>
                <a:spcPts val="217"/>
              </a:spcAft>
              <a:buFont typeface="Arial" panose="020B0604020202020204" pitchFamily="34" charset="0"/>
              <a:buChar char="•"/>
            </a:pPr>
            <a:r>
              <a:rPr lang="en-GB" sz="2000">
                <a:latin typeface="Kumbh Sans"/>
              </a:rPr>
              <a:t>Upper limb</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Myo electric arms – reduce PLP</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Cosmetic arm – reduce psychosocial issues</a:t>
            </a:r>
            <a:endParaRPr lang="en-GB" sz="2000">
              <a:latin typeface="Kumbh Sans" pitchFamily="2" charset="77"/>
            </a:endParaRPr>
          </a:p>
          <a:p>
            <a:pPr marL="342900" indent="-342900">
              <a:spcAft>
                <a:spcPts val="217"/>
              </a:spcAft>
              <a:buFont typeface="Arial" panose="020B0604020202020204" pitchFamily="34" charset="0"/>
              <a:buChar char="•"/>
            </a:pPr>
            <a:endParaRPr lang="en-GB" sz="2000">
              <a:latin typeface="Kumbh Sans" pitchFamily="2" charset="77"/>
            </a:endParaRPr>
          </a:p>
        </p:txBody>
      </p:sp>
      <p:pic>
        <p:nvPicPr>
          <p:cNvPr id="6" name="Picture 5">
            <a:extLst>
              <a:ext uri="{FF2B5EF4-FFF2-40B4-BE49-F238E27FC236}">
                <a16:creationId xmlns:a16="http://schemas.microsoft.com/office/drawing/2014/main" id="{FB240705-506B-54A8-1630-C784AC61C8E8}"/>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6394521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7F27DC-6154-EC43-D5F3-29437F820E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835D530-AFE7-B211-D88B-CB5B9666F745}"/>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7. Private vs NHS treatment </a:t>
            </a:r>
          </a:p>
        </p:txBody>
      </p:sp>
      <p:cxnSp>
        <p:nvCxnSpPr>
          <p:cNvPr id="3" name="Straight Connector 2">
            <a:extLst>
              <a:ext uri="{FF2B5EF4-FFF2-40B4-BE49-F238E27FC236}">
                <a16:creationId xmlns:a16="http://schemas.microsoft.com/office/drawing/2014/main" id="{3087A7AC-37DC-160D-D0E2-B3F179E88FD5}"/>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B886019A-4154-4B8F-04DA-F38403EAC73C}"/>
              </a:ext>
            </a:extLst>
          </p:cNvPr>
          <p:cNvSpPr txBox="1"/>
          <p:nvPr/>
        </p:nvSpPr>
        <p:spPr>
          <a:xfrm>
            <a:off x="729735" y="1758438"/>
            <a:ext cx="10510694" cy="3067506"/>
          </a:xfrm>
          <a:prstGeom prst="rect">
            <a:avLst/>
          </a:prstGeom>
          <a:noFill/>
        </p:spPr>
        <p:txBody>
          <a:bodyPr wrap="square" rtlCol="0">
            <a:spAutoFit/>
          </a:bodyPr>
          <a:lstStyle/>
          <a:p>
            <a:pPr>
              <a:spcAft>
                <a:spcPts val="217"/>
              </a:spcAft>
            </a:pPr>
            <a:r>
              <a:rPr lang="en-GB" sz="2000" b="1" u="sng">
                <a:effectLst/>
                <a:latin typeface="Kumbh Sans" pitchFamily="2" charset="77"/>
                <a:cs typeface="Kumbh Sans" pitchFamily="2" charset="77"/>
              </a:rPr>
              <a:t>Headlines</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effectLst/>
                <a:latin typeface="Kumbh Sans" pitchFamily="2" charset="77"/>
              </a:rPr>
              <a:t>Same doctors performing the surgical procedures</a:t>
            </a:r>
          </a:p>
          <a:p>
            <a:pPr marL="342900" indent="-342900">
              <a:spcAft>
                <a:spcPts val="217"/>
              </a:spcAft>
              <a:buFont typeface="Arial" panose="020B0604020202020204" pitchFamily="34" charset="0"/>
              <a:buChar char="•"/>
            </a:pPr>
            <a:r>
              <a:rPr lang="en-GB" sz="2000">
                <a:latin typeface="Kumbh Sans" pitchFamily="2" charset="77"/>
              </a:rPr>
              <a:t>Overall outcomes similar or not </a:t>
            </a:r>
          </a:p>
          <a:p>
            <a:pPr marL="342900" indent="-342900">
              <a:spcAft>
                <a:spcPts val="217"/>
              </a:spcAft>
              <a:buFont typeface="Arial" panose="020B0604020202020204" pitchFamily="34" charset="0"/>
              <a:buChar char="•"/>
            </a:pPr>
            <a:r>
              <a:rPr lang="en-GB" sz="2000">
                <a:latin typeface="Kumbh Sans" pitchFamily="2" charset="77"/>
              </a:rPr>
              <a:t>Post surgical NHS lower limb support </a:t>
            </a:r>
          </a:p>
          <a:p>
            <a:pPr marL="342900" indent="-342900">
              <a:spcAft>
                <a:spcPts val="217"/>
              </a:spcAft>
              <a:buFont typeface="Arial" panose="020B0604020202020204" pitchFamily="34" charset="0"/>
              <a:buChar char="•"/>
            </a:pPr>
            <a:r>
              <a:rPr lang="en-GB" sz="2000">
                <a:latin typeface="Kumbh Sans" pitchFamily="2" charset="77"/>
              </a:rPr>
              <a:t>Post surgical NHS upper limb support</a:t>
            </a:r>
          </a:p>
          <a:p>
            <a:pPr marL="342900" indent="-342900">
              <a:spcAft>
                <a:spcPts val="217"/>
              </a:spcAft>
              <a:buFont typeface="Arial" panose="020B0604020202020204" pitchFamily="34" charset="0"/>
              <a:buChar char="•"/>
            </a:pPr>
            <a:r>
              <a:rPr lang="en-GB" sz="2000">
                <a:latin typeface="Kumbh Sans" pitchFamily="2" charset="77"/>
              </a:rPr>
              <a:t>Prosthetics – private vs NHS </a:t>
            </a:r>
          </a:p>
          <a:p>
            <a:pPr marL="342900" indent="-342900">
              <a:spcAft>
                <a:spcPts val="217"/>
              </a:spcAft>
              <a:buFont typeface="Arial" panose="020B0604020202020204" pitchFamily="34" charset="0"/>
              <a:buChar char="•"/>
            </a:pPr>
            <a:r>
              <a:rPr lang="en-GB" sz="2000">
                <a:latin typeface="Kumbh Sans" pitchFamily="2" charset="77"/>
              </a:rPr>
              <a:t>Pre-operation expectations – private vs NHS </a:t>
            </a:r>
          </a:p>
          <a:p>
            <a:pPr marL="457200" indent="-457200">
              <a:spcAft>
                <a:spcPts val="217"/>
              </a:spcAft>
              <a:buAutoNum type="arabicParenBoth"/>
            </a:pPr>
            <a:endParaRPr lang="en-GB" sz="2000">
              <a:latin typeface="Kumbh Sans" pitchFamily="2" charset="77"/>
            </a:endParaRPr>
          </a:p>
        </p:txBody>
      </p:sp>
      <p:pic>
        <p:nvPicPr>
          <p:cNvPr id="6" name="Picture 5">
            <a:extLst>
              <a:ext uri="{FF2B5EF4-FFF2-40B4-BE49-F238E27FC236}">
                <a16:creationId xmlns:a16="http://schemas.microsoft.com/office/drawing/2014/main" id="{2E807B92-E89B-5ED2-C494-BC9590874350}"/>
              </a:ext>
            </a:extLst>
          </p:cNvPr>
          <p:cNvPicPr>
            <a:picLocks noChangeAspect="1"/>
          </p:cNvPicPr>
          <p:nvPr/>
        </p:nvPicPr>
        <p:blipFill>
          <a:blip r:embed="rId2"/>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96570C7E-920C-DE0C-F6E6-C318C288A8E1}"/>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4262247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EB27EAD-0C59-0F37-37DD-0C17FB95573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642FC49-B7FC-7C93-2C24-B4EB14C3091B}"/>
              </a:ext>
            </a:extLst>
          </p:cNvPr>
          <p:cNvPicPr>
            <a:picLocks noChangeAspect="1"/>
          </p:cNvPicPr>
          <p:nvPr/>
        </p:nvPicPr>
        <p:blipFill>
          <a:blip r:embed="rId2">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F7C9547F-6425-E113-E090-088811267D3F}"/>
              </a:ext>
            </a:extLst>
          </p:cNvPr>
          <p:cNvSpPr txBox="1"/>
          <p:nvPr/>
        </p:nvSpPr>
        <p:spPr>
          <a:xfrm>
            <a:off x="729736" y="654907"/>
            <a:ext cx="9206001" cy="1077218"/>
          </a:xfrm>
          <a:prstGeom prst="rect">
            <a:avLst/>
          </a:prstGeom>
          <a:noFill/>
        </p:spPr>
        <p:txBody>
          <a:bodyPr wrap="square" rtlCol="0">
            <a:spAutoFit/>
          </a:bodyPr>
          <a:lstStyle/>
          <a:p>
            <a:r>
              <a:rPr lang="en-GB" sz="3200">
                <a:effectLst/>
                <a:latin typeface="DM Serif Display" pitchFamily="2" charset="0"/>
              </a:rPr>
              <a:t>Introduction </a:t>
            </a:r>
          </a:p>
          <a:p>
            <a:endParaRPr lang="en-GB" sz="3200">
              <a:effectLst/>
              <a:latin typeface="DM Serif Display" pitchFamily="2" charset="0"/>
            </a:endParaRPr>
          </a:p>
        </p:txBody>
      </p:sp>
      <p:cxnSp>
        <p:nvCxnSpPr>
          <p:cNvPr id="3" name="Straight Connector 2">
            <a:extLst>
              <a:ext uri="{FF2B5EF4-FFF2-40B4-BE49-F238E27FC236}">
                <a16:creationId xmlns:a16="http://schemas.microsoft.com/office/drawing/2014/main" id="{64847AB1-5584-9D0D-4618-6A46549FA42C}"/>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E54B71A8-AF30-C795-335B-399EDD6BA181}"/>
              </a:ext>
            </a:extLst>
          </p:cNvPr>
          <p:cNvSpPr txBox="1"/>
          <p:nvPr/>
        </p:nvSpPr>
        <p:spPr>
          <a:xfrm>
            <a:off x="828589" y="1671453"/>
            <a:ext cx="9808179" cy="5401479"/>
          </a:xfrm>
          <a:prstGeom prst="rect">
            <a:avLst/>
          </a:prstGeom>
          <a:noFill/>
        </p:spPr>
        <p:txBody>
          <a:bodyPr wrap="square" rtlCol="0">
            <a:spAutoFit/>
          </a:bodyPr>
          <a:lstStyle/>
          <a:p>
            <a:pPr>
              <a:spcAft>
                <a:spcPts val="217"/>
              </a:spcAft>
            </a:pPr>
            <a:r>
              <a:rPr lang="en-GB" sz="2000" b="1" u="sng">
                <a:effectLst/>
                <a:latin typeface="Kumbh Sans" pitchFamily="2" charset="77"/>
                <a:cs typeface="Kumbh Sans" pitchFamily="2" charset="77"/>
              </a:rPr>
              <a:t>Topics and format</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effectLst/>
                <a:latin typeface="Kumbh Sans" pitchFamily="2" charset="77"/>
              </a:rPr>
              <a:t>A multi disciplinary discussion with audience participation very welcome.</a:t>
            </a:r>
          </a:p>
          <a:p>
            <a:pPr marL="342900" indent="-342900">
              <a:spcAft>
                <a:spcPts val="217"/>
              </a:spcAft>
              <a:buFont typeface="Arial" panose="020B0604020202020204" pitchFamily="34" charset="0"/>
              <a:buChar char="•"/>
            </a:pPr>
            <a:r>
              <a:rPr lang="en-GB" sz="2000">
                <a:latin typeface="Kumbh Sans" pitchFamily="2" charset="77"/>
              </a:rPr>
              <a:t>Topics for consideration:</a:t>
            </a:r>
          </a:p>
          <a:p>
            <a:pPr marL="844550" indent="-457200">
              <a:spcAft>
                <a:spcPts val="217"/>
              </a:spcAft>
              <a:buAutoNum type="arabicParenBoth"/>
            </a:pPr>
            <a:r>
              <a:rPr lang="en-GB" sz="2000">
                <a:effectLst/>
                <a:latin typeface="Kumbh Sans" pitchFamily="2" charset="77"/>
              </a:rPr>
              <a:t>Pain types and their implications for amputations </a:t>
            </a:r>
          </a:p>
          <a:p>
            <a:pPr marL="844550" indent="-457200">
              <a:spcAft>
                <a:spcPts val="217"/>
              </a:spcAft>
              <a:buAutoNum type="arabicParenBoth"/>
            </a:pPr>
            <a:r>
              <a:rPr lang="en-GB" sz="2000">
                <a:latin typeface="Kumbh Sans" pitchFamily="2" charset="77"/>
              </a:rPr>
              <a:t>Patient selection and clinical assessment </a:t>
            </a:r>
          </a:p>
          <a:p>
            <a:pPr marL="844550" indent="-457200">
              <a:spcAft>
                <a:spcPts val="217"/>
              </a:spcAft>
              <a:buAutoNum type="arabicParenBoth"/>
            </a:pPr>
            <a:r>
              <a:rPr lang="en-GB" sz="2000">
                <a:effectLst/>
                <a:latin typeface="Kumbh Sans" pitchFamily="2" charset="77"/>
              </a:rPr>
              <a:t>MDT </a:t>
            </a:r>
            <a:r>
              <a:rPr lang="en-GB" sz="2000">
                <a:latin typeface="Kumbh Sans" pitchFamily="2" charset="77"/>
              </a:rPr>
              <a:t>(multi-disciplinary team) decision making </a:t>
            </a:r>
          </a:p>
          <a:p>
            <a:pPr marL="844550" indent="-457200">
              <a:spcAft>
                <a:spcPts val="217"/>
              </a:spcAft>
              <a:buAutoNum type="arabicParenBoth"/>
            </a:pPr>
            <a:r>
              <a:rPr lang="en-GB" sz="2000">
                <a:effectLst/>
                <a:latin typeface="Kumbh Sans" pitchFamily="2" charset="77"/>
              </a:rPr>
              <a:t>Functional vs. </a:t>
            </a:r>
            <a:r>
              <a:rPr lang="en-GB" sz="2000">
                <a:latin typeface="Kumbh Sans" pitchFamily="2" charset="77"/>
              </a:rPr>
              <a:t>Pain-driven outcomes </a:t>
            </a:r>
          </a:p>
          <a:p>
            <a:pPr marL="844550" indent="-457200">
              <a:spcAft>
                <a:spcPts val="217"/>
              </a:spcAft>
              <a:buAutoNum type="arabicParenBoth"/>
            </a:pPr>
            <a:r>
              <a:rPr lang="en-GB" sz="2000">
                <a:latin typeface="Kumbh Sans" pitchFamily="2" charset="77"/>
              </a:rPr>
              <a:t>Pain management post amputation </a:t>
            </a:r>
          </a:p>
          <a:p>
            <a:pPr marL="844550" indent="-457200">
              <a:spcAft>
                <a:spcPts val="217"/>
              </a:spcAft>
              <a:buAutoNum type="arabicParenBoth"/>
            </a:pPr>
            <a:r>
              <a:rPr lang="en-GB" sz="2000">
                <a:effectLst/>
                <a:latin typeface="Kumbh Sans" pitchFamily="2" charset="77"/>
              </a:rPr>
              <a:t>Prosthetics and technology</a:t>
            </a:r>
          </a:p>
          <a:p>
            <a:pPr marL="844550" indent="-457200">
              <a:spcAft>
                <a:spcPts val="217"/>
              </a:spcAft>
              <a:buAutoNum type="arabicParenBoth"/>
            </a:pPr>
            <a:r>
              <a:rPr lang="en-GB" sz="2000">
                <a:latin typeface="Kumbh Sans" pitchFamily="2" charset="77"/>
              </a:rPr>
              <a:t>Private vs. NHS treatment </a:t>
            </a:r>
          </a:p>
          <a:p>
            <a:pPr marL="844550" indent="-457200">
              <a:spcAft>
                <a:spcPts val="217"/>
              </a:spcAft>
              <a:buAutoNum type="arabicParenBoth"/>
            </a:pPr>
            <a:r>
              <a:rPr lang="en-GB" sz="2000">
                <a:effectLst/>
                <a:latin typeface="Kumbh Sans" pitchFamily="2" charset="77"/>
              </a:rPr>
              <a:t>Litigatio</a:t>
            </a:r>
            <a:r>
              <a:rPr lang="en-GB" sz="2000">
                <a:latin typeface="Kumbh Sans" pitchFamily="2" charset="77"/>
              </a:rPr>
              <a:t>n and ethical considerations </a:t>
            </a:r>
          </a:p>
          <a:p>
            <a:pPr marL="844550" indent="-457200">
              <a:spcAft>
                <a:spcPts val="217"/>
              </a:spcAft>
              <a:buAutoNum type="arabicParenBoth"/>
            </a:pPr>
            <a:r>
              <a:rPr lang="en-GB" sz="2000">
                <a:effectLst/>
                <a:latin typeface="Kumbh Sans" pitchFamily="2" charset="77"/>
              </a:rPr>
              <a:t>Psychological and social considerations </a:t>
            </a:r>
          </a:p>
          <a:p>
            <a:pPr marL="844550" indent="-457200">
              <a:spcAft>
                <a:spcPts val="217"/>
              </a:spcAft>
              <a:buAutoNum type="arabicParenBoth"/>
            </a:pPr>
            <a:r>
              <a:rPr lang="en-GB" sz="2000">
                <a:latin typeface="Kumbh Sans" pitchFamily="2" charset="77"/>
              </a:rPr>
              <a:t>Osseointegration </a:t>
            </a:r>
          </a:p>
          <a:p>
            <a:pPr marL="844550" indent="-457200">
              <a:spcAft>
                <a:spcPts val="217"/>
              </a:spcAft>
              <a:buAutoNum type="arabicParenBoth"/>
            </a:pPr>
            <a:r>
              <a:rPr lang="en-GB" sz="2000">
                <a:latin typeface="Kumbh Sans" pitchFamily="2" charset="77"/>
              </a:rPr>
              <a:t>Future trends </a:t>
            </a:r>
          </a:p>
          <a:p>
            <a:pPr>
              <a:spcAft>
                <a:spcPts val="217"/>
              </a:spcAft>
            </a:pPr>
            <a:endParaRPr lang="en-GB" sz="2000">
              <a:effectLst/>
              <a:latin typeface="Kumbh Sans" pitchFamily="2" charset="77"/>
            </a:endParaRPr>
          </a:p>
        </p:txBody>
      </p:sp>
      <p:pic>
        <p:nvPicPr>
          <p:cNvPr id="6" name="Picture 5">
            <a:extLst>
              <a:ext uri="{FF2B5EF4-FFF2-40B4-BE49-F238E27FC236}">
                <a16:creationId xmlns:a16="http://schemas.microsoft.com/office/drawing/2014/main" id="{BABCB57C-7E3A-1C96-B43B-54BB0CBC2527}"/>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622411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6079BBE-BA91-6729-D971-14FA6232F7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00C8C83-EC38-7353-3552-C5396867B449}"/>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7. Private vs NHS treatment </a:t>
            </a:r>
          </a:p>
        </p:txBody>
      </p:sp>
      <p:cxnSp>
        <p:nvCxnSpPr>
          <p:cNvPr id="3" name="Straight Connector 2">
            <a:extLst>
              <a:ext uri="{FF2B5EF4-FFF2-40B4-BE49-F238E27FC236}">
                <a16:creationId xmlns:a16="http://schemas.microsoft.com/office/drawing/2014/main" id="{0F107938-238B-18C5-A284-81A0BA0A05B7}"/>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31A5B4DE-26CA-751A-0AED-16F53A478930}"/>
              </a:ext>
            </a:extLst>
          </p:cNvPr>
          <p:cNvSpPr txBox="1"/>
          <p:nvPr/>
        </p:nvSpPr>
        <p:spPr>
          <a:xfrm>
            <a:off x="729735" y="1758438"/>
            <a:ext cx="10510694" cy="4401205"/>
          </a:xfrm>
          <a:prstGeom prst="rect">
            <a:avLst/>
          </a:prstGeom>
          <a:noFill/>
        </p:spPr>
        <p:txBody>
          <a:bodyPr wrap="square" lIns="91440" tIns="45720" rIns="91440" bIns="45720" rtlCol="0" anchor="t">
            <a:spAutoFit/>
          </a:bodyPr>
          <a:lstStyle/>
          <a:p>
            <a:pPr>
              <a:spcAft>
                <a:spcPts val="217"/>
              </a:spcAft>
            </a:pPr>
            <a:r>
              <a:rPr lang="en-GB" sz="2000" b="1" u="sng">
                <a:effectLst/>
                <a:latin typeface="Kumbh Sans"/>
                <a:cs typeface="Kumbh Sans" pitchFamily="2" charset="77"/>
              </a:rPr>
              <a:t>Legal</a:t>
            </a:r>
            <a:r>
              <a:rPr lang="en-GB" sz="2000" b="1">
                <a:effectLst/>
                <a:latin typeface="Kumbh Sans"/>
                <a:cs typeface="Kumbh Sans" pitchFamily="2" charset="77"/>
              </a:rPr>
              <a:t> </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effectLst/>
                <a:latin typeface="Kumbh Sans"/>
              </a:rPr>
              <a:t>A question of funding </a:t>
            </a:r>
            <a:r>
              <a:rPr lang="en-GB" sz="2000">
                <a:latin typeface="Kumbh Sans"/>
              </a:rPr>
              <a:t>– future funding for prosthetic improvement or innovation</a:t>
            </a:r>
          </a:p>
          <a:p>
            <a:pPr marL="342900" indent="-342900">
              <a:spcAft>
                <a:spcPts val="217"/>
              </a:spcAft>
              <a:buFont typeface="Arial" panose="020B0604020202020204" pitchFamily="34" charset="0"/>
              <a:buChar char="•"/>
            </a:pPr>
            <a:r>
              <a:rPr lang="en-GB" sz="2000">
                <a:latin typeface="Kumbh Sans"/>
              </a:rPr>
              <a:t>Scenarios: </a:t>
            </a:r>
          </a:p>
          <a:p>
            <a:pPr>
              <a:spcAft>
                <a:spcPts val="217"/>
              </a:spcAft>
            </a:pPr>
            <a:r>
              <a:rPr lang="en-GB" sz="2000">
                <a:latin typeface="Kumbh Sans"/>
              </a:rPr>
              <a:t>  </a:t>
            </a:r>
            <a:r>
              <a:rPr lang="en-GB" sz="2000">
                <a:effectLst/>
                <a:latin typeface="Kumbh Sans"/>
              </a:rPr>
              <a:t>(a) admission of liability </a:t>
            </a:r>
            <a:endParaRPr lang="en-GB">
              <a:latin typeface="Kumbh Sans"/>
            </a:endParaRPr>
          </a:p>
          <a:p>
            <a:pPr>
              <a:spcAft>
                <a:spcPts val="217"/>
              </a:spcAft>
            </a:pPr>
            <a:r>
              <a:rPr lang="en-GB" sz="2000">
                <a:latin typeface="Kumbh Sans"/>
              </a:rPr>
              <a:t>  </a:t>
            </a:r>
            <a:r>
              <a:rPr lang="en-GB" sz="2000">
                <a:effectLst/>
                <a:latin typeface="Kumbh Sans"/>
              </a:rPr>
              <a:t>(b) funding WOP to liability </a:t>
            </a:r>
            <a:endParaRPr lang="en-GB">
              <a:latin typeface="Kumbh Sans"/>
            </a:endParaRPr>
          </a:p>
          <a:p>
            <a:pPr>
              <a:spcAft>
                <a:spcPts val="217"/>
              </a:spcAft>
            </a:pPr>
            <a:r>
              <a:rPr lang="en-GB" sz="2000">
                <a:latin typeface="Kumbh Sans"/>
              </a:rPr>
              <a:t>  </a:t>
            </a:r>
            <a:r>
              <a:rPr lang="en-GB" sz="2000">
                <a:effectLst/>
                <a:latin typeface="Kumbh Sans"/>
              </a:rPr>
              <a:t>(c) no admission / no funding </a:t>
            </a:r>
            <a:endParaRPr lang="en-GB">
              <a:latin typeface="Kumbh Sans"/>
            </a:endParaRPr>
          </a:p>
          <a:p>
            <a:pPr marL="342900" indent="-342900">
              <a:spcAft>
                <a:spcPts val="217"/>
              </a:spcAft>
              <a:buFont typeface="Arial" panose="020B0604020202020204" pitchFamily="34" charset="0"/>
              <a:buChar char="•"/>
            </a:pPr>
            <a:r>
              <a:rPr lang="en-GB" sz="2000">
                <a:effectLst/>
                <a:latin typeface="Kumbh Sans"/>
              </a:rPr>
              <a:t>Speed of delivery of surgery</a:t>
            </a:r>
          </a:p>
          <a:p>
            <a:pPr marL="342900" indent="-342900">
              <a:spcAft>
                <a:spcPts val="217"/>
              </a:spcAft>
              <a:buFont typeface="Arial" panose="020B0604020202020204" pitchFamily="34" charset="0"/>
              <a:buChar char="•"/>
            </a:pPr>
            <a:r>
              <a:rPr lang="en-GB" sz="2000">
                <a:latin typeface="Kumbh Sans"/>
              </a:rPr>
              <a:t>Q</a:t>
            </a:r>
            <a:r>
              <a:rPr lang="en-GB" sz="2000">
                <a:effectLst/>
                <a:latin typeface="Kumbh Sans"/>
              </a:rPr>
              <a:t>uality of rehabilitation </a:t>
            </a:r>
          </a:p>
          <a:p>
            <a:pPr marL="342900" indent="-342900">
              <a:spcAft>
                <a:spcPts val="217"/>
              </a:spcAft>
              <a:buFont typeface="Arial" panose="020B0604020202020204" pitchFamily="34" charset="0"/>
              <a:buChar char="•"/>
            </a:pPr>
            <a:r>
              <a:rPr lang="en-GB" sz="2000">
                <a:latin typeface="Kumbh Sans"/>
              </a:rPr>
              <a:t>A</a:t>
            </a:r>
            <a:r>
              <a:rPr lang="en-GB" sz="2000">
                <a:effectLst/>
                <a:latin typeface="Kumbh Sans"/>
              </a:rPr>
              <a:t>ccess to trialling prosthetics </a:t>
            </a:r>
            <a:r>
              <a:rPr lang="en-GB" sz="2000">
                <a:latin typeface="Kumbh Sans"/>
              </a:rPr>
              <a:t>– post code lottery</a:t>
            </a:r>
            <a:endParaRPr lang="en-GB" sz="2000">
              <a:effectLst/>
              <a:latin typeface="Kumbh Sans" pitchFamily="2" charset="77"/>
            </a:endParaRPr>
          </a:p>
          <a:p>
            <a:pPr marL="342900" indent="-342900">
              <a:spcAft>
                <a:spcPts val="217"/>
              </a:spcAft>
              <a:buFont typeface="Arial" panose="020B0604020202020204" pitchFamily="34" charset="0"/>
              <a:buChar char="•"/>
            </a:pPr>
            <a:r>
              <a:rPr lang="en-GB" sz="2000">
                <a:effectLst/>
                <a:latin typeface="Kumbh Sans"/>
              </a:rPr>
              <a:t>Goal setting and targets </a:t>
            </a:r>
          </a:p>
          <a:p>
            <a:pPr marL="342900" indent="-342900">
              <a:spcAft>
                <a:spcPts val="217"/>
              </a:spcAft>
              <a:buFont typeface="Arial" panose="020B0604020202020204" pitchFamily="34" charset="0"/>
              <a:buChar char="•"/>
            </a:pPr>
            <a:r>
              <a:rPr lang="en-GB" sz="2000">
                <a:latin typeface="Kumbh Sans"/>
              </a:rPr>
              <a:t>Hardware of prostheses</a:t>
            </a:r>
            <a:endParaRPr lang="en-GB" sz="2000">
              <a:latin typeface="Kumbh Sans" pitchFamily="2" charset="77"/>
            </a:endParaRPr>
          </a:p>
          <a:p>
            <a:pPr marL="457200" indent="-457200">
              <a:spcAft>
                <a:spcPts val="217"/>
              </a:spcAft>
              <a:buAutoNum type="arabicParenBoth"/>
            </a:pPr>
            <a:endParaRPr lang="en-GB" sz="2000">
              <a:latin typeface="Kumbh Sans" pitchFamily="2" charset="77"/>
            </a:endParaRPr>
          </a:p>
        </p:txBody>
      </p:sp>
      <p:pic>
        <p:nvPicPr>
          <p:cNvPr id="6" name="Picture 5">
            <a:extLst>
              <a:ext uri="{FF2B5EF4-FFF2-40B4-BE49-F238E27FC236}">
                <a16:creationId xmlns:a16="http://schemas.microsoft.com/office/drawing/2014/main" id="{04AB89D5-9A0F-AF3D-3BF0-D07BAB39FAC5}"/>
              </a:ext>
            </a:extLst>
          </p:cNvPr>
          <p:cNvPicPr>
            <a:picLocks noChangeAspect="1"/>
          </p:cNvPicPr>
          <p:nvPr/>
        </p:nvPicPr>
        <p:blipFill>
          <a:blip r:embed="rId2"/>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A01DA4E6-312D-D3A8-A209-5528ED278E38}"/>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33879494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71B7AC-3EFD-1F67-6E2E-68E6C0FE9F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D9708DE-0B1B-9A22-2B56-92AAB710B34D}"/>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7. Private vs NHS treatment </a:t>
            </a:r>
          </a:p>
        </p:txBody>
      </p:sp>
      <p:cxnSp>
        <p:nvCxnSpPr>
          <p:cNvPr id="3" name="Straight Connector 2">
            <a:extLst>
              <a:ext uri="{FF2B5EF4-FFF2-40B4-BE49-F238E27FC236}">
                <a16:creationId xmlns:a16="http://schemas.microsoft.com/office/drawing/2014/main" id="{273826CA-1713-46D4-0701-1BA291802B99}"/>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09BA7406-FB60-CE37-4129-49ACE0AE6389}"/>
              </a:ext>
            </a:extLst>
          </p:cNvPr>
          <p:cNvSpPr txBox="1"/>
          <p:nvPr/>
        </p:nvSpPr>
        <p:spPr>
          <a:xfrm>
            <a:off x="729735" y="1758438"/>
            <a:ext cx="10510694" cy="4708981"/>
          </a:xfrm>
          <a:prstGeom prst="rect">
            <a:avLst/>
          </a:prstGeom>
          <a:noFill/>
        </p:spPr>
        <p:txBody>
          <a:bodyPr wrap="square" lIns="91440" tIns="45720" rIns="91440" bIns="45720" rtlCol="0" anchor="t">
            <a:spAutoFit/>
          </a:bodyPr>
          <a:lstStyle/>
          <a:p>
            <a:pPr>
              <a:spcAft>
                <a:spcPts val="217"/>
              </a:spcAft>
            </a:pPr>
            <a:r>
              <a:rPr lang="en-GB" sz="2000" b="1" u="sng">
                <a:latin typeface="Kumbh Sans"/>
              </a:rPr>
              <a:t>Prosthetics</a:t>
            </a:r>
            <a:r>
              <a:rPr lang="en-GB" sz="2000">
                <a:latin typeface="Kumbh Sans"/>
              </a:rPr>
              <a:t> </a:t>
            </a:r>
            <a:endParaRPr lang="en-US">
              <a:latin typeface="Kumbh Sans"/>
            </a:endParaRPr>
          </a:p>
          <a:p>
            <a:pPr>
              <a:spcAft>
                <a:spcPts val="217"/>
              </a:spcAft>
            </a:pPr>
            <a:endParaRPr lang="en-GB" sz="2000">
              <a:latin typeface="Kumbh Sans"/>
            </a:endParaRPr>
          </a:p>
          <a:p>
            <a:pPr marL="342900" indent="-342900">
              <a:buFont typeface="Arial"/>
              <a:buChar char="•"/>
            </a:pPr>
            <a:r>
              <a:rPr lang="en-GB" sz="2000">
                <a:latin typeface="Kumbh Sans"/>
              </a:rPr>
              <a:t>Common misconceptions</a:t>
            </a:r>
          </a:p>
          <a:p>
            <a:pPr marL="342900" indent="-342900">
              <a:spcAft>
                <a:spcPts val="217"/>
              </a:spcAft>
              <a:buFont typeface="Arial"/>
              <a:buChar char="•"/>
            </a:pPr>
            <a:r>
              <a:rPr lang="en-GB" sz="2000">
                <a:latin typeface="Kumbh Sans"/>
              </a:rPr>
              <a:t>Standard NHS Provision</a:t>
            </a:r>
            <a:endParaRPr lang="en-GB">
              <a:latin typeface="Kumbh Sans"/>
            </a:endParaRPr>
          </a:p>
          <a:p>
            <a:pPr marL="800100" lvl="1" indent="-342900">
              <a:spcAft>
                <a:spcPts val="217"/>
              </a:spcAft>
              <a:buFont typeface="Courier New"/>
              <a:buChar char="o"/>
            </a:pPr>
            <a:r>
              <a:rPr lang="en-GB" sz="2000">
                <a:latin typeface="Kumbh Sans"/>
              </a:rPr>
              <a:t>One ‘do it all’ leg</a:t>
            </a:r>
            <a:endParaRPr lang="en-GB">
              <a:latin typeface="Kumbh Sans"/>
            </a:endParaRPr>
          </a:p>
          <a:p>
            <a:pPr marL="800100" lvl="1" indent="-342900">
              <a:spcAft>
                <a:spcPts val="217"/>
              </a:spcAft>
              <a:buFont typeface="Courier New"/>
              <a:buChar char="o"/>
            </a:pPr>
            <a:r>
              <a:rPr lang="en-GB" sz="2000">
                <a:latin typeface="Kumbh Sans"/>
              </a:rPr>
              <a:t>Maybe a basic water activity leg</a:t>
            </a:r>
            <a:endParaRPr lang="en-GB">
              <a:latin typeface="Aptos" panose="02110004020202020204"/>
            </a:endParaRPr>
          </a:p>
          <a:p>
            <a:pPr marL="800100" lvl="1" indent="-342900">
              <a:spcAft>
                <a:spcPts val="217"/>
              </a:spcAft>
              <a:buFont typeface="Courier New"/>
              <a:buChar char="o"/>
            </a:pPr>
            <a:r>
              <a:rPr lang="en-GB" sz="2000">
                <a:latin typeface="Kumbh Sans"/>
              </a:rPr>
              <a:t>No alternative or backup limb</a:t>
            </a:r>
            <a:endParaRPr lang="en-GB">
              <a:latin typeface="Kumbh Sans"/>
            </a:endParaRPr>
          </a:p>
          <a:p>
            <a:pPr marL="800100" lvl="1" indent="-342900">
              <a:spcAft>
                <a:spcPts val="217"/>
              </a:spcAft>
              <a:buFont typeface="Courier New"/>
              <a:buChar char="o"/>
            </a:pPr>
            <a:r>
              <a:rPr lang="en-GB" sz="2000">
                <a:latin typeface="Kumbh Sans"/>
              </a:rPr>
              <a:t>No sports limb</a:t>
            </a:r>
            <a:endParaRPr lang="en-GB">
              <a:latin typeface="Aptos" panose="02110004020202020204"/>
            </a:endParaRPr>
          </a:p>
          <a:p>
            <a:pPr marL="800100" lvl="1" indent="-342900">
              <a:spcAft>
                <a:spcPts val="217"/>
              </a:spcAft>
              <a:buFont typeface="Courier New"/>
              <a:buChar char="o"/>
            </a:pPr>
            <a:r>
              <a:rPr lang="en-GB" sz="2000">
                <a:latin typeface="Kumbh Sans"/>
              </a:rPr>
              <a:t>Upper limb – NHS pathway can be slow</a:t>
            </a:r>
          </a:p>
          <a:p>
            <a:pPr marL="342900" indent="-342900">
              <a:spcAft>
                <a:spcPts val="217"/>
              </a:spcAft>
              <a:buFont typeface="Arial"/>
              <a:buChar char="•"/>
            </a:pPr>
            <a:r>
              <a:rPr lang="en-GB" sz="2000">
                <a:latin typeface="Kumbh Sans"/>
              </a:rPr>
              <a:t>Private</a:t>
            </a:r>
            <a:endParaRPr lang="en-GB">
              <a:latin typeface="Kumbh Sans"/>
            </a:endParaRPr>
          </a:p>
          <a:p>
            <a:pPr marL="800100" lvl="1" indent="-342900">
              <a:spcAft>
                <a:spcPts val="217"/>
              </a:spcAft>
              <a:buFont typeface="Courier New"/>
              <a:buChar char="o"/>
            </a:pPr>
            <a:r>
              <a:rPr lang="en-GB" sz="2000">
                <a:latin typeface="Kumbh Sans"/>
              </a:rPr>
              <a:t>Clinical time</a:t>
            </a:r>
            <a:endParaRPr lang="en-GB">
              <a:latin typeface="Kumbh Sans"/>
            </a:endParaRPr>
          </a:p>
          <a:p>
            <a:pPr marL="800100" lvl="1" indent="-342900">
              <a:spcAft>
                <a:spcPts val="217"/>
              </a:spcAft>
              <a:buFont typeface="Courier New"/>
              <a:buChar char="o"/>
            </a:pPr>
            <a:r>
              <a:rPr lang="en-GB" sz="2000">
                <a:latin typeface="Kumbh Sans"/>
              </a:rPr>
              <a:t>Intensive visits</a:t>
            </a:r>
            <a:endParaRPr lang="en-GB">
              <a:latin typeface="Kumbh Sans"/>
            </a:endParaRPr>
          </a:p>
          <a:p>
            <a:pPr marL="800100" lvl="1" indent="-342900">
              <a:spcAft>
                <a:spcPts val="217"/>
              </a:spcAft>
              <a:buFont typeface="Courier New"/>
              <a:buChar char="o"/>
            </a:pPr>
            <a:r>
              <a:rPr lang="en-GB" sz="2000">
                <a:latin typeface="Kumbh Sans"/>
              </a:rPr>
              <a:t>Reduced time between sessions</a:t>
            </a:r>
            <a:endParaRPr lang="en-GB">
              <a:latin typeface="Kumbh Sans"/>
            </a:endParaRPr>
          </a:p>
          <a:p>
            <a:pPr marL="342900" indent="-342900">
              <a:spcAft>
                <a:spcPts val="217"/>
              </a:spcAft>
              <a:buFont typeface="Arial"/>
              <a:buChar char="•"/>
            </a:pPr>
            <a:endParaRPr lang="en-GB" sz="2000">
              <a:latin typeface="Kumbh Sans" pitchFamily="2" charset="77"/>
            </a:endParaRPr>
          </a:p>
        </p:txBody>
      </p:sp>
      <p:pic>
        <p:nvPicPr>
          <p:cNvPr id="6" name="Picture 5">
            <a:extLst>
              <a:ext uri="{FF2B5EF4-FFF2-40B4-BE49-F238E27FC236}">
                <a16:creationId xmlns:a16="http://schemas.microsoft.com/office/drawing/2014/main" id="{0385BB20-A51C-074F-1491-23BF99218444}"/>
              </a:ext>
            </a:extLst>
          </p:cNvPr>
          <p:cNvPicPr>
            <a:picLocks noChangeAspect="1"/>
          </p:cNvPicPr>
          <p:nvPr/>
        </p:nvPicPr>
        <p:blipFill>
          <a:blip r:embed="rId2"/>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0871C7DF-F655-D9A1-572C-6A421918B097}"/>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26761700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308ED1-D5DB-1405-C9F4-D6E796AB06D1}"/>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AD237B6-DB8A-28BF-4362-E794E2A45F8C}"/>
              </a:ext>
            </a:extLst>
          </p:cNvPr>
          <p:cNvPicPr>
            <a:picLocks noChangeAspect="1"/>
          </p:cNvPicPr>
          <p:nvPr/>
        </p:nvPicPr>
        <p:blipFill>
          <a:blip r:embed="rId2">
            <a:alphaModFix amt="5000"/>
          </a:blip>
          <a:srcRect l="-139" r="43605" b="55615"/>
          <a:stretch/>
        </p:blipFill>
        <p:spPr>
          <a:xfrm>
            <a:off x="3466861" y="50450"/>
            <a:ext cx="8725139" cy="7140223"/>
          </a:xfrm>
          <a:prstGeom prst="rect">
            <a:avLst/>
          </a:prstGeom>
        </p:spPr>
      </p:pic>
      <p:sp>
        <p:nvSpPr>
          <p:cNvPr id="2" name="TextBox 1">
            <a:extLst>
              <a:ext uri="{FF2B5EF4-FFF2-40B4-BE49-F238E27FC236}">
                <a16:creationId xmlns:a16="http://schemas.microsoft.com/office/drawing/2014/main" id="{32897063-1628-449A-63BD-EB2F3BBAA866}"/>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8. Litigation and ethical considerations</a:t>
            </a:r>
          </a:p>
        </p:txBody>
      </p:sp>
      <p:cxnSp>
        <p:nvCxnSpPr>
          <p:cNvPr id="3" name="Straight Connector 2">
            <a:extLst>
              <a:ext uri="{FF2B5EF4-FFF2-40B4-BE49-F238E27FC236}">
                <a16:creationId xmlns:a16="http://schemas.microsoft.com/office/drawing/2014/main" id="{A11DFFB6-0AD0-A61F-3C63-A8DDB3EAA320}"/>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94371DBD-3066-CDCC-6B0C-3059951DC8B4}"/>
              </a:ext>
            </a:extLst>
          </p:cNvPr>
          <p:cNvSpPr txBox="1"/>
          <p:nvPr/>
        </p:nvSpPr>
        <p:spPr>
          <a:xfrm>
            <a:off x="729736" y="1776726"/>
            <a:ext cx="10510694" cy="3708708"/>
          </a:xfrm>
          <a:prstGeom prst="rect">
            <a:avLst/>
          </a:prstGeom>
          <a:noFill/>
        </p:spPr>
        <p:txBody>
          <a:bodyPr wrap="square" rtlCol="0">
            <a:spAutoFit/>
          </a:bodyPr>
          <a:lstStyle/>
          <a:p>
            <a:pPr>
              <a:spcAft>
                <a:spcPts val="217"/>
              </a:spcAft>
            </a:pPr>
            <a:r>
              <a:rPr lang="en-GB" sz="2000" b="1" u="sng">
                <a:latin typeface="Kumbh Sans" pitchFamily="2" charset="77"/>
              </a:rPr>
              <a:t>Headlines</a:t>
            </a:r>
            <a:r>
              <a:rPr lang="en-GB" sz="2000" b="1">
                <a:latin typeface="Kumbh Sans" pitchFamily="2" charset="77"/>
              </a:rPr>
              <a:t> </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Should the treating team be aware of the fact of litigation? </a:t>
            </a:r>
          </a:p>
          <a:p>
            <a:pPr marL="342900" indent="-342900">
              <a:spcAft>
                <a:spcPts val="217"/>
              </a:spcAft>
              <a:buFont typeface="Arial" panose="020B0604020202020204" pitchFamily="34" charset="0"/>
              <a:buChar char="•"/>
            </a:pPr>
            <a:r>
              <a:rPr lang="en-GB" sz="2000">
                <a:latin typeface="Kumbh Sans" pitchFamily="2" charset="77"/>
              </a:rPr>
              <a:t>What difference, if any, does that make in the context of a chronic pain presentation trigger for an amputation?</a:t>
            </a:r>
          </a:p>
          <a:p>
            <a:pPr marL="342900" indent="-342900">
              <a:spcAft>
                <a:spcPts val="217"/>
              </a:spcAft>
              <a:buFont typeface="Arial" panose="020B0604020202020204" pitchFamily="34" charset="0"/>
              <a:buChar char="•"/>
            </a:pPr>
            <a:r>
              <a:rPr lang="en-GB" sz="2000">
                <a:latin typeface="Kumbh Sans" pitchFamily="2" charset="77"/>
              </a:rPr>
              <a:t>Timing of surgery (a) after the litigation has concluded (b) during litigation </a:t>
            </a:r>
          </a:p>
          <a:p>
            <a:pPr marL="342900" indent="-342900">
              <a:spcAft>
                <a:spcPts val="217"/>
              </a:spcAft>
              <a:buFont typeface="Arial" panose="020B0604020202020204" pitchFamily="34" charset="0"/>
              <a:buChar char="•"/>
            </a:pPr>
            <a:r>
              <a:rPr lang="en-GB" sz="2000">
                <a:latin typeface="Kumbh Sans" pitchFamily="2" charset="77"/>
              </a:rPr>
              <a:t>Litigation pressure / perceived validation </a:t>
            </a:r>
          </a:p>
          <a:p>
            <a:pPr marL="342900" indent="-342900">
              <a:spcAft>
                <a:spcPts val="217"/>
              </a:spcAft>
              <a:buFont typeface="Arial" panose="020B0604020202020204" pitchFamily="34" charset="0"/>
              <a:buChar char="•"/>
            </a:pPr>
            <a:r>
              <a:rPr lang="en-GB" sz="2000">
                <a:latin typeface="Kumbh Sans" pitchFamily="2" charset="77"/>
              </a:rPr>
              <a:t>Does litigation speed up decision making – for better or worse?</a:t>
            </a:r>
          </a:p>
          <a:p>
            <a:pPr marL="342900" indent="-342900">
              <a:spcAft>
                <a:spcPts val="217"/>
              </a:spcAft>
              <a:buFont typeface="Arial" panose="020B0604020202020204" pitchFamily="34" charset="0"/>
              <a:buChar char="•"/>
            </a:pPr>
            <a:r>
              <a:rPr lang="en-GB" sz="2000">
                <a:latin typeface="Kumbh Sans" pitchFamily="2" charset="77"/>
              </a:rPr>
              <a:t>Premature pushing of surgical decisions through the litigation process </a:t>
            </a:r>
          </a:p>
          <a:p>
            <a:pPr marL="342900" indent="-342900">
              <a:spcAft>
                <a:spcPts val="217"/>
              </a:spcAft>
              <a:buFont typeface="Arial" panose="020B0604020202020204" pitchFamily="34" charset="0"/>
              <a:buChar char="•"/>
            </a:pPr>
            <a:r>
              <a:rPr lang="en-GB" sz="2000">
                <a:latin typeface="Kumbh Sans" pitchFamily="2" charset="77"/>
              </a:rPr>
              <a:t>Settlement – timing</a:t>
            </a:r>
          </a:p>
          <a:p>
            <a:pPr marL="342900" indent="-342900">
              <a:spcAft>
                <a:spcPts val="217"/>
              </a:spcAft>
              <a:buFont typeface="Arial" panose="020B0604020202020204" pitchFamily="34" charset="0"/>
              <a:buChar char="•"/>
            </a:pPr>
            <a:r>
              <a:rPr lang="en-GB" sz="2000">
                <a:latin typeface="Kumbh Sans" pitchFamily="2" charset="77"/>
              </a:rPr>
              <a:t>We all need to do what is clinically appropriate – surely? </a:t>
            </a:r>
          </a:p>
        </p:txBody>
      </p:sp>
      <p:pic>
        <p:nvPicPr>
          <p:cNvPr id="6" name="Picture 5">
            <a:extLst>
              <a:ext uri="{FF2B5EF4-FFF2-40B4-BE49-F238E27FC236}">
                <a16:creationId xmlns:a16="http://schemas.microsoft.com/office/drawing/2014/main" id="{4DACCD3E-285B-21C7-00B2-F609A1AF8375}"/>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296250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7220604-9DC9-3607-EAC7-5D440A91E8B3}"/>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786CAAB6-CAD4-3A7B-63D2-57BB09E6279A}"/>
              </a:ext>
            </a:extLst>
          </p:cNvPr>
          <p:cNvPicPr>
            <a:picLocks noChangeAspect="1"/>
          </p:cNvPicPr>
          <p:nvPr/>
        </p:nvPicPr>
        <p:blipFill>
          <a:blip r:embed="rId2">
            <a:alphaModFix amt="5000"/>
          </a:blip>
          <a:srcRect l="-139" r="43605" b="55615"/>
          <a:stretch/>
        </p:blipFill>
        <p:spPr>
          <a:xfrm>
            <a:off x="3466861" y="50449"/>
            <a:ext cx="8725139" cy="7140223"/>
          </a:xfrm>
          <a:prstGeom prst="rect">
            <a:avLst/>
          </a:prstGeom>
        </p:spPr>
      </p:pic>
      <p:sp>
        <p:nvSpPr>
          <p:cNvPr id="2" name="TextBox 1">
            <a:extLst>
              <a:ext uri="{FF2B5EF4-FFF2-40B4-BE49-F238E27FC236}">
                <a16:creationId xmlns:a16="http://schemas.microsoft.com/office/drawing/2014/main" id="{60122D3A-A381-8E5C-32AE-15FAA85E9117}"/>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9. Psychological and social considerations</a:t>
            </a:r>
          </a:p>
        </p:txBody>
      </p:sp>
      <p:cxnSp>
        <p:nvCxnSpPr>
          <p:cNvPr id="3" name="Straight Connector 2">
            <a:extLst>
              <a:ext uri="{FF2B5EF4-FFF2-40B4-BE49-F238E27FC236}">
                <a16:creationId xmlns:a16="http://schemas.microsoft.com/office/drawing/2014/main" id="{2FA03B45-C06D-EC0F-8719-FBB6ABB32A99}"/>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3D0E4957-9782-1904-E56E-E7821807DB5B}"/>
              </a:ext>
            </a:extLst>
          </p:cNvPr>
          <p:cNvSpPr txBox="1"/>
          <p:nvPr/>
        </p:nvSpPr>
        <p:spPr>
          <a:xfrm>
            <a:off x="729736" y="1776726"/>
            <a:ext cx="10510694" cy="3708708"/>
          </a:xfrm>
          <a:prstGeom prst="rect">
            <a:avLst/>
          </a:prstGeom>
          <a:noFill/>
        </p:spPr>
        <p:txBody>
          <a:bodyPr wrap="square" lIns="91440" tIns="45720" rIns="91440" bIns="45720" rtlCol="0" anchor="t">
            <a:spAutoFit/>
          </a:bodyPr>
          <a:lstStyle/>
          <a:p>
            <a:pPr>
              <a:spcAft>
                <a:spcPts val="217"/>
              </a:spcAft>
            </a:pPr>
            <a:r>
              <a:rPr lang="en-GB" sz="2000" b="1" u="sng">
                <a:latin typeface="Kumbh Sans"/>
              </a:rPr>
              <a:t>Headlines</a:t>
            </a:r>
            <a:r>
              <a:rPr lang="en-GB" sz="2000" b="1">
                <a:latin typeface="Kumbh Sans"/>
              </a:rPr>
              <a:t> </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Psychological screening for chronic pain induced amputations </a:t>
            </a:r>
          </a:p>
          <a:p>
            <a:pPr marL="342900" indent="-342900">
              <a:spcAft>
                <a:spcPts val="217"/>
              </a:spcAft>
              <a:buFont typeface="Arial" panose="020B0604020202020204" pitchFamily="34" charset="0"/>
              <a:buChar char="•"/>
            </a:pPr>
            <a:r>
              <a:rPr lang="en-GB" sz="2000">
                <a:latin typeface="Kumbh Sans"/>
              </a:rPr>
              <a:t>Distinguishing between desire and dysfunction </a:t>
            </a:r>
          </a:p>
          <a:p>
            <a:pPr marL="342900" indent="-342900">
              <a:spcAft>
                <a:spcPts val="217"/>
              </a:spcAft>
              <a:buFont typeface="Arial" panose="020B0604020202020204" pitchFamily="34" charset="0"/>
              <a:buChar char="•"/>
            </a:pPr>
            <a:r>
              <a:rPr lang="en-GB" sz="2000">
                <a:latin typeface="Kumbh Sans"/>
              </a:rPr>
              <a:t>The pathway and clinicians concerned </a:t>
            </a:r>
          </a:p>
          <a:p>
            <a:pPr marL="342900" indent="-342900">
              <a:spcAft>
                <a:spcPts val="217"/>
              </a:spcAft>
              <a:buFont typeface="Arial" panose="020B0604020202020204" pitchFamily="34" charset="0"/>
              <a:buChar char="•"/>
            </a:pPr>
            <a:r>
              <a:rPr lang="en-GB" sz="2000">
                <a:latin typeface="Kumbh Sans"/>
              </a:rPr>
              <a:t>Psychologist vs psychiatrist involvement – no mix and match of two different services</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Filtering functional and/or psychiatric presentations – clinical signal/ cues</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Peer support – amputees </a:t>
            </a:r>
          </a:p>
          <a:p>
            <a:pPr marL="342900" indent="-342900">
              <a:spcAft>
                <a:spcPts val="217"/>
              </a:spcAft>
              <a:buFont typeface="Arial" panose="020B0604020202020204" pitchFamily="34" charset="0"/>
              <a:buChar char="•"/>
            </a:pPr>
            <a:r>
              <a:rPr lang="en-GB" sz="2000">
                <a:latin typeface="Kumbh Sans"/>
              </a:rPr>
              <a:t>Peer support – pain patients </a:t>
            </a:r>
          </a:p>
          <a:p>
            <a:pPr marL="342900" indent="-342900">
              <a:spcAft>
                <a:spcPts val="217"/>
              </a:spcAft>
              <a:buFont typeface="Arial" panose="020B0604020202020204" pitchFamily="34" charset="0"/>
              <a:buChar char="•"/>
            </a:pPr>
            <a:r>
              <a:rPr lang="en-GB" sz="2000">
                <a:latin typeface="Kumbh Sans"/>
              </a:rPr>
              <a:t>Patient expectation – management </a:t>
            </a:r>
          </a:p>
        </p:txBody>
      </p:sp>
      <p:pic>
        <p:nvPicPr>
          <p:cNvPr id="6" name="Picture 5">
            <a:extLst>
              <a:ext uri="{FF2B5EF4-FFF2-40B4-BE49-F238E27FC236}">
                <a16:creationId xmlns:a16="http://schemas.microsoft.com/office/drawing/2014/main" id="{480D3254-51C7-89D9-7CF6-6A6FD45CB89A}"/>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0709219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4B69268-7636-61E2-5CC7-804EEAD4B08B}"/>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6FEEF9B9-269A-8612-ADFA-33E4F0FDE5CE}"/>
              </a:ext>
            </a:extLst>
          </p:cNvPr>
          <p:cNvPicPr>
            <a:picLocks noChangeAspect="1"/>
          </p:cNvPicPr>
          <p:nvPr/>
        </p:nvPicPr>
        <p:blipFill>
          <a:blip r:embed="rId3">
            <a:alphaModFix amt="5000"/>
          </a:blip>
          <a:srcRect l="-139" r="43605" b="55615"/>
          <a:stretch/>
        </p:blipFill>
        <p:spPr>
          <a:xfrm>
            <a:off x="3466861" y="50450"/>
            <a:ext cx="8725139" cy="7140223"/>
          </a:xfrm>
          <a:prstGeom prst="rect">
            <a:avLst/>
          </a:prstGeom>
        </p:spPr>
      </p:pic>
      <p:sp>
        <p:nvSpPr>
          <p:cNvPr id="2" name="TextBox 1">
            <a:extLst>
              <a:ext uri="{FF2B5EF4-FFF2-40B4-BE49-F238E27FC236}">
                <a16:creationId xmlns:a16="http://schemas.microsoft.com/office/drawing/2014/main" id="{7BC66FA0-05CF-F952-3841-65073BFBEAB9}"/>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9. Psychological and social considerations</a:t>
            </a:r>
          </a:p>
        </p:txBody>
      </p:sp>
      <p:cxnSp>
        <p:nvCxnSpPr>
          <p:cNvPr id="3" name="Straight Connector 2">
            <a:extLst>
              <a:ext uri="{FF2B5EF4-FFF2-40B4-BE49-F238E27FC236}">
                <a16:creationId xmlns:a16="http://schemas.microsoft.com/office/drawing/2014/main" id="{7DB2B332-BAFC-1E91-A7A1-DC6CA3FE5A73}"/>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535D2BF7-E916-2599-F4F8-D5F5A9CB9AEF}"/>
              </a:ext>
            </a:extLst>
          </p:cNvPr>
          <p:cNvSpPr txBox="1"/>
          <p:nvPr/>
        </p:nvSpPr>
        <p:spPr>
          <a:xfrm>
            <a:off x="729736" y="1776726"/>
            <a:ext cx="10510694" cy="4113947"/>
          </a:xfrm>
          <a:prstGeom prst="rect">
            <a:avLst/>
          </a:prstGeom>
          <a:noFill/>
        </p:spPr>
        <p:txBody>
          <a:bodyPr wrap="square" lIns="91440" tIns="45720" rIns="91440" bIns="45720" rtlCol="0" anchor="t">
            <a:spAutoFit/>
          </a:bodyPr>
          <a:lstStyle/>
          <a:p>
            <a:pPr>
              <a:spcAft>
                <a:spcPts val="217"/>
              </a:spcAft>
            </a:pPr>
            <a:r>
              <a:rPr lang="en-GB" sz="2000" b="1">
                <a:latin typeface="Kumbh Sans"/>
              </a:rPr>
              <a:t> </a:t>
            </a:r>
          </a:p>
          <a:p>
            <a:pPr>
              <a:spcAft>
                <a:spcPts val="217"/>
              </a:spcAft>
            </a:pPr>
            <a:r>
              <a:rPr lang="en-GB" sz="2000" b="1" u="sng">
                <a:latin typeface="Kumbh Sans" pitchFamily="2" charset="77"/>
                <a:cs typeface="Kumbh Sans" pitchFamily="2" charset="77"/>
              </a:rPr>
              <a:t>Joint </a:t>
            </a:r>
          </a:p>
          <a:p>
            <a:pPr>
              <a:spcAft>
                <a:spcPts val="217"/>
              </a:spcAft>
            </a:pPr>
            <a:endParaRPr lang="en-GB" sz="2000" b="1" u="sng">
              <a:latin typeface="Kumbh Sans" pitchFamily="2" charset="77"/>
              <a:cs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cs typeface="Kumbh Sans" pitchFamily="2" charset="77"/>
              </a:rPr>
              <a:t>Use of compassionate enquiry. Focus on issues in present not past trauma. Understand what future looks like for the individual.</a:t>
            </a:r>
            <a:endParaRPr lang="en-GB" sz="2000">
              <a:solidFill>
                <a:srgbClr val="000000"/>
              </a:solidFill>
              <a:latin typeface="Kumbh Sans" pitchFamily="2" charset="77"/>
              <a:ea typeface="Calibri"/>
              <a:cs typeface="Kumbh Sans" pitchFamily="2" charset="77"/>
            </a:endParaRPr>
          </a:p>
          <a:p>
            <a:pPr marL="342900" indent="-342900">
              <a:spcAft>
                <a:spcPts val="217"/>
              </a:spcAft>
              <a:buFont typeface="Arial" panose="020B0604020202020204" pitchFamily="34" charset="0"/>
              <a:buChar char="•"/>
            </a:pPr>
            <a:r>
              <a:rPr lang="en-GB" sz="2000">
                <a:solidFill>
                  <a:srgbClr val="000000"/>
                </a:solidFill>
                <a:latin typeface="Kumbh Sans" pitchFamily="2" charset="77"/>
                <a:ea typeface="+mn-lt"/>
                <a:cs typeface="Kumbh Sans" pitchFamily="2" charset="77"/>
              </a:rPr>
              <a:t>Acknowledge and Validate </a:t>
            </a:r>
            <a:endParaRPr lang="en-GB">
              <a:solidFill>
                <a:srgbClr val="000000"/>
              </a:solidFill>
              <a:latin typeface="Kumbh Sans" pitchFamily="2" charset="77"/>
              <a:ea typeface="+mn-lt"/>
              <a:cs typeface="Kumbh Sans" pitchFamily="2" charset="77"/>
            </a:endParaRPr>
          </a:p>
          <a:p>
            <a:pPr marL="342900" indent="-342900">
              <a:spcAft>
                <a:spcPts val="217"/>
              </a:spcAft>
              <a:buFont typeface="Arial" panose="020B0604020202020204" pitchFamily="34" charset="0"/>
              <a:buChar char="•"/>
            </a:pPr>
            <a:r>
              <a:rPr lang="en-GB" sz="2000">
                <a:solidFill>
                  <a:srgbClr val="000000"/>
                </a:solidFill>
                <a:latin typeface="Kumbh Sans" pitchFamily="2" charset="77"/>
                <a:ea typeface="+mn-lt"/>
                <a:cs typeface="Kumbh Sans" pitchFamily="2" charset="77"/>
              </a:rPr>
              <a:t>Show empathy and compassion </a:t>
            </a:r>
            <a:endParaRPr lang="en-GB">
              <a:solidFill>
                <a:srgbClr val="000000"/>
              </a:solidFill>
              <a:latin typeface="Kumbh Sans" pitchFamily="2" charset="77"/>
              <a:ea typeface="+mn-lt"/>
              <a:cs typeface="Kumbh Sans" pitchFamily="2" charset="77"/>
            </a:endParaRPr>
          </a:p>
          <a:p>
            <a:pPr marL="342900" indent="-342900">
              <a:spcAft>
                <a:spcPts val="217"/>
              </a:spcAft>
              <a:buFont typeface="Arial" panose="020B0604020202020204" pitchFamily="34" charset="0"/>
              <a:buChar char="•"/>
            </a:pPr>
            <a:r>
              <a:rPr lang="en-GB" sz="2000">
                <a:solidFill>
                  <a:srgbClr val="000000"/>
                </a:solidFill>
                <a:latin typeface="Kumbh Sans" pitchFamily="2" charset="77"/>
                <a:ea typeface="+mn-lt"/>
                <a:cs typeface="Kumbh Sans" pitchFamily="2" charset="77"/>
              </a:rPr>
              <a:t>Ensure early intervention and offer holistic interdisciplinary biopsychosocial approach whether electing for amputation or not</a:t>
            </a:r>
            <a:endParaRPr lang="en-GB" sz="2000">
              <a:latin typeface="Kumbh Sans" pitchFamily="2" charset="77"/>
              <a:cs typeface="Kumbh Sans" pitchFamily="2" charset="77"/>
            </a:endParaRPr>
          </a:p>
          <a:p>
            <a:pPr>
              <a:buFont typeface="Arial" panose="020B0604020202020204" pitchFamily="34" charset="0"/>
              <a:buChar char="•"/>
            </a:pPr>
            <a:endParaRPr lang="en-GB"/>
          </a:p>
          <a:p>
            <a:pPr marL="342900" indent="-342900">
              <a:spcAft>
                <a:spcPts val="217"/>
              </a:spcAft>
              <a:buFont typeface="Arial" panose="020B0604020202020204" pitchFamily="34" charset="0"/>
              <a:buChar char="•"/>
            </a:pPr>
            <a:endParaRPr lang="en-GB"/>
          </a:p>
          <a:p>
            <a:endParaRPr lang="en-GB" sz="3200">
              <a:solidFill>
                <a:srgbClr val="1C666A"/>
              </a:solidFill>
              <a:latin typeface="Aptos"/>
              <a:ea typeface="Calibri"/>
              <a:cs typeface="Calibri"/>
            </a:endParaRPr>
          </a:p>
        </p:txBody>
      </p:sp>
      <p:pic>
        <p:nvPicPr>
          <p:cNvPr id="6" name="Picture 5">
            <a:extLst>
              <a:ext uri="{FF2B5EF4-FFF2-40B4-BE49-F238E27FC236}">
                <a16:creationId xmlns:a16="http://schemas.microsoft.com/office/drawing/2014/main" id="{8B5142A5-CB3B-15CA-E03D-E5A7CCBC7E2B}"/>
              </a:ext>
            </a:extLst>
          </p:cNvPr>
          <p:cNvPicPr>
            <a:picLocks noChangeAspect="1"/>
          </p:cNvPicPr>
          <p:nvPr/>
        </p:nvPicPr>
        <p:blipFill>
          <a:blip r:embed="rId4"/>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6F80EF97-762F-D915-8A4B-B0CA40867814}"/>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357118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7488FB-553E-81B1-00C2-25409324891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EF81C179-972C-69D2-4B1A-6ECF54BC039C}"/>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8D00F666-31CB-E17A-ADC3-CAB89C7F21D8}"/>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10. Osseointegration</a:t>
            </a:r>
          </a:p>
        </p:txBody>
      </p:sp>
      <p:cxnSp>
        <p:nvCxnSpPr>
          <p:cNvPr id="3" name="Straight Connector 2">
            <a:extLst>
              <a:ext uri="{FF2B5EF4-FFF2-40B4-BE49-F238E27FC236}">
                <a16:creationId xmlns:a16="http://schemas.microsoft.com/office/drawing/2014/main" id="{56496E08-77E3-562B-179C-14E00C38C1C2}"/>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D5BD6122-CCDB-A5B7-F132-C7EFFD93520F}"/>
              </a:ext>
            </a:extLst>
          </p:cNvPr>
          <p:cNvSpPr txBox="1"/>
          <p:nvPr/>
        </p:nvSpPr>
        <p:spPr>
          <a:xfrm>
            <a:off x="729736" y="1776726"/>
            <a:ext cx="10510694" cy="3734356"/>
          </a:xfrm>
          <a:prstGeom prst="rect">
            <a:avLst/>
          </a:prstGeom>
          <a:noFill/>
        </p:spPr>
        <p:txBody>
          <a:bodyPr wrap="square" rtlCol="0">
            <a:spAutoFit/>
          </a:bodyPr>
          <a:lstStyle/>
          <a:p>
            <a:pPr>
              <a:spcAft>
                <a:spcPts val="217"/>
              </a:spcAft>
            </a:pPr>
            <a:r>
              <a:rPr lang="en-GB" sz="2000" b="1">
                <a:latin typeface="Kumbh Sans" pitchFamily="2" charset="77"/>
              </a:rPr>
              <a:t> </a:t>
            </a:r>
            <a:r>
              <a:rPr lang="en-GB" sz="2000" b="1" u="sng">
                <a:latin typeface="Kumbh Sans" pitchFamily="2" charset="77"/>
              </a:rPr>
              <a:t>Headlines</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The benefits for upper limb amputees </a:t>
            </a:r>
          </a:p>
          <a:p>
            <a:pPr marL="342900" indent="-342900">
              <a:spcAft>
                <a:spcPts val="217"/>
              </a:spcAft>
              <a:buFont typeface="Arial" panose="020B0604020202020204" pitchFamily="34" charset="0"/>
              <a:buChar char="•"/>
            </a:pPr>
            <a:r>
              <a:rPr lang="en-GB" sz="2000">
                <a:latin typeface="Kumbh Sans" pitchFamily="2" charset="77"/>
              </a:rPr>
              <a:t>The benefits for lower limb amputees </a:t>
            </a:r>
          </a:p>
          <a:p>
            <a:pPr marL="342900" indent="-342900">
              <a:spcAft>
                <a:spcPts val="217"/>
              </a:spcAft>
              <a:buFont typeface="Arial" panose="020B0604020202020204" pitchFamily="34" charset="0"/>
              <a:buChar char="•"/>
            </a:pPr>
            <a:r>
              <a:rPr lang="en-GB" sz="2000">
                <a:latin typeface="Kumbh Sans" pitchFamily="2" charset="77"/>
              </a:rPr>
              <a:t>Long term risks: infection and fractures </a:t>
            </a:r>
          </a:p>
          <a:p>
            <a:pPr marL="342900" indent="-342900">
              <a:spcAft>
                <a:spcPts val="217"/>
              </a:spcAft>
              <a:buFont typeface="Arial" panose="020B0604020202020204" pitchFamily="34" charset="0"/>
              <a:buChar char="•"/>
            </a:pPr>
            <a:r>
              <a:rPr lang="en-GB" sz="2000">
                <a:latin typeface="Kumbh Sans" pitchFamily="2" charset="77"/>
              </a:rPr>
              <a:t>The limits of the academic / evidence based literature – beyond 20 years? </a:t>
            </a:r>
          </a:p>
          <a:p>
            <a:pPr marL="342900" indent="-342900">
              <a:spcAft>
                <a:spcPts val="217"/>
              </a:spcAft>
              <a:buFont typeface="Arial" panose="020B0604020202020204" pitchFamily="34" charset="0"/>
              <a:buChar char="•"/>
            </a:pPr>
            <a:r>
              <a:rPr lang="en-GB" sz="2000">
                <a:latin typeface="Kumbh Sans" pitchFamily="2" charset="77"/>
              </a:rPr>
              <a:t>Improved prognosis in on weight bearing bones: humerus vs femur</a:t>
            </a:r>
          </a:p>
          <a:p>
            <a:pPr marL="342900" indent="-342900">
              <a:spcAft>
                <a:spcPts val="217"/>
              </a:spcAft>
              <a:buFont typeface="Arial" panose="020B0604020202020204" pitchFamily="34" charset="0"/>
              <a:buChar char="•"/>
            </a:pPr>
            <a:r>
              <a:rPr lang="en-GB" sz="2000">
                <a:latin typeface="Kumbh Sans" pitchFamily="2" charset="77"/>
              </a:rPr>
              <a:t>Private delivery </a:t>
            </a:r>
          </a:p>
          <a:p>
            <a:pPr marL="342900" indent="-342900">
              <a:spcAft>
                <a:spcPts val="217"/>
              </a:spcAft>
              <a:buFont typeface="Arial" panose="020B0604020202020204" pitchFamily="34" charset="0"/>
              <a:buChar char="•"/>
            </a:pPr>
            <a:r>
              <a:rPr lang="en-GB" sz="2000">
                <a:latin typeface="Kumbh Sans" pitchFamily="2" charset="77"/>
              </a:rPr>
              <a:t>NHS delivery</a:t>
            </a:r>
          </a:p>
          <a:p>
            <a:pPr marL="342900" indent="-342900">
              <a:spcAft>
                <a:spcPts val="217"/>
              </a:spcAft>
              <a:buFont typeface="Arial" panose="020B0604020202020204" pitchFamily="34" charset="0"/>
              <a:buChar char="•"/>
            </a:pPr>
            <a:r>
              <a:rPr lang="en-GB" sz="2000">
                <a:latin typeface="Kumbh Sans" pitchFamily="2" charset="77"/>
              </a:rPr>
              <a:t>NHS planned rollout with strict eligibility and site-based centres </a:t>
            </a:r>
          </a:p>
          <a:p>
            <a:pPr marL="342900" indent="-342900">
              <a:spcAft>
                <a:spcPts val="217"/>
              </a:spcAft>
              <a:buFont typeface="Arial" panose="020B0604020202020204" pitchFamily="34" charset="0"/>
              <a:buChar char="•"/>
            </a:pPr>
            <a:endParaRPr lang="en-GB" sz="2000">
              <a:latin typeface="Kumbh Sans" pitchFamily="2" charset="77"/>
            </a:endParaRPr>
          </a:p>
        </p:txBody>
      </p:sp>
      <p:pic>
        <p:nvPicPr>
          <p:cNvPr id="6" name="Picture 5">
            <a:extLst>
              <a:ext uri="{FF2B5EF4-FFF2-40B4-BE49-F238E27FC236}">
                <a16:creationId xmlns:a16="http://schemas.microsoft.com/office/drawing/2014/main" id="{8C799EF7-1A53-B93B-0445-550CFB0C5EDE}"/>
              </a:ext>
            </a:extLst>
          </p:cNvPr>
          <p:cNvPicPr>
            <a:picLocks noChangeAspect="1"/>
          </p:cNvPicPr>
          <p:nvPr/>
        </p:nvPicPr>
        <p:blipFill>
          <a:blip r:embed="rId4"/>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9692710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95A7FBD-3D43-4F03-2B74-8E5FDC6B5B8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24A3057C-3285-B255-FF85-2DD381792233}"/>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AC8BED57-A255-941C-A3B9-280105677E1F}"/>
              </a:ext>
            </a:extLst>
          </p:cNvPr>
          <p:cNvSpPr txBox="1"/>
          <p:nvPr/>
        </p:nvSpPr>
        <p:spPr>
          <a:xfrm>
            <a:off x="729736" y="654907"/>
            <a:ext cx="9206001" cy="584775"/>
          </a:xfrm>
          <a:prstGeom prst="rect">
            <a:avLst/>
          </a:prstGeom>
          <a:noFill/>
        </p:spPr>
        <p:txBody>
          <a:bodyPr wrap="square" lIns="91440" tIns="45720" rIns="91440" bIns="45720" rtlCol="0" anchor="t">
            <a:spAutoFit/>
          </a:bodyPr>
          <a:lstStyle/>
          <a:p>
            <a:r>
              <a:rPr lang="en-GB" sz="3200">
                <a:effectLst/>
                <a:latin typeface="DM Serif Display"/>
              </a:rPr>
              <a:t>10. Osseointegration</a:t>
            </a:r>
            <a:r>
              <a:rPr lang="en-GB" sz="3200">
                <a:latin typeface="DM Serif Display"/>
              </a:rPr>
              <a:t>, TMR, RPNI</a:t>
            </a:r>
            <a:endParaRPr lang="en-GB" sz="3200">
              <a:effectLst/>
              <a:latin typeface="DM Serif Display" pitchFamily="2" charset="0"/>
            </a:endParaRPr>
          </a:p>
        </p:txBody>
      </p:sp>
      <p:cxnSp>
        <p:nvCxnSpPr>
          <p:cNvPr id="3" name="Straight Connector 2">
            <a:extLst>
              <a:ext uri="{FF2B5EF4-FFF2-40B4-BE49-F238E27FC236}">
                <a16:creationId xmlns:a16="http://schemas.microsoft.com/office/drawing/2014/main" id="{6E8AAE47-307D-4D77-F157-8FFEFB7CD35F}"/>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D0C1F00-D6B0-145E-211E-185ABD90884E}"/>
              </a:ext>
            </a:extLst>
          </p:cNvPr>
          <p:cNvSpPr txBox="1"/>
          <p:nvPr/>
        </p:nvSpPr>
        <p:spPr>
          <a:xfrm>
            <a:off x="729736" y="1776726"/>
            <a:ext cx="10510694" cy="4632037"/>
          </a:xfrm>
          <a:prstGeom prst="rect">
            <a:avLst/>
          </a:prstGeom>
          <a:noFill/>
        </p:spPr>
        <p:txBody>
          <a:bodyPr wrap="square" lIns="91440" tIns="45720" rIns="91440" bIns="45720" rtlCol="0" anchor="t">
            <a:spAutoFit/>
          </a:bodyPr>
          <a:lstStyle/>
          <a:p>
            <a:pPr>
              <a:spcAft>
                <a:spcPts val="217"/>
              </a:spcAft>
            </a:pPr>
            <a:r>
              <a:rPr lang="en-GB" sz="2000" b="1" u="sng">
                <a:latin typeface="Kumbh Sans"/>
              </a:rPr>
              <a:t>Rehab medicine</a:t>
            </a:r>
          </a:p>
          <a:p>
            <a:pPr>
              <a:spcAft>
                <a:spcPts val="217"/>
              </a:spcAft>
            </a:pPr>
            <a:endParaRPr lang="en-GB" sz="2000" b="1">
              <a:latin typeface="Kumbh Sans"/>
            </a:endParaRPr>
          </a:p>
          <a:p>
            <a:pPr>
              <a:spcAft>
                <a:spcPts val="217"/>
              </a:spcAft>
            </a:pPr>
            <a:r>
              <a:rPr lang="en-GB" sz="2000" b="1">
                <a:latin typeface="Kumbh Sans"/>
              </a:rPr>
              <a:t>OI (Osseointegration)</a:t>
            </a:r>
            <a:r>
              <a:rPr lang="en-GB" sz="2000">
                <a:latin typeface="Kumbh Sans"/>
              </a:rPr>
              <a:t>: Direct skeletal fixation – one or two staged surgery</a:t>
            </a:r>
            <a:endParaRPr lang="en-GB" sz="2000">
              <a:latin typeface="Kumbh Sans" pitchFamily="2" charset="77"/>
            </a:endParaRPr>
          </a:p>
          <a:p>
            <a:pPr>
              <a:spcAft>
                <a:spcPts val="217"/>
              </a:spcAft>
            </a:pPr>
            <a:endParaRPr lang="en-GB" sz="2000">
              <a:latin typeface="Kumbh Sans"/>
            </a:endParaRPr>
          </a:p>
          <a:p>
            <a:pPr>
              <a:spcAft>
                <a:spcPts val="217"/>
              </a:spcAft>
            </a:pPr>
            <a:r>
              <a:rPr lang="en-GB" sz="2000" b="1">
                <a:latin typeface="Kumbh Sans"/>
              </a:rPr>
              <a:t>TMR (Targeted muscle reinnervation)</a:t>
            </a:r>
            <a:r>
              <a:rPr lang="en-GB" sz="2000">
                <a:latin typeface="Kumbh Sans"/>
              </a:rPr>
              <a:t>: Redirects </a:t>
            </a:r>
            <a:r>
              <a:rPr lang="en-GB" sz="2000" err="1">
                <a:latin typeface="Kumbh Sans"/>
              </a:rPr>
              <a:t>transected</a:t>
            </a:r>
            <a:r>
              <a:rPr lang="en-GB" sz="2000">
                <a:latin typeface="Kumbh Sans"/>
              </a:rPr>
              <a:t> sensory/ mixed nerves to denervated motor branches of a residual end muscle to offer a </a:t>
            </a:r>
            <a:r>
              <a:rPr lang="en-GB" sz="2000" err="1">
                <a:latin typeface="Kumbh Sans"/>
              </a:rPr>
              <a:t>coapted</a:t>
            </a:r>
            <a:r>
              <a:rPr lang="en-GB" sz="2000">
                <a:latin typeface="Kumbh Sans"/>
              </a:rPr>
              <a:t> reinnervation target, giving the sensory nerve a "purpose". </a:t>
            </a:r>
            <a:endParaRPr lang="en-GB" sz="2000">
              <a:latin typeface="Kumbh Sans" pitchFamily="2" charset="77"/>
            </a:endParaRPr>
          </a:p>
          <a:p>
            <a:pPr>
              <a:spcAft>
                <a:spcPts val="217"/>
              </a:spcAft>
            </a:pPr>
            <a:endParaRPr lang="en-GB" sz="2000">
              <a:latin typeface="Kumbh Sans" pitchFamily="2" charset="77"/>
            </a:endParaRPr>
          </a:p>
          <a:p>
            <a:pPr>
              <a:spcAft>
                <a:spcPts val="217"/>
              </a:spcAft>
            </a:pPr>
            <a:r>
              <a:rPr lang="en-GB" sz="2000" b="1">
                <a:latin typeface="Kumbh Sans"/>
              </a:rPr>
              <a:t>RPNI (Regenerative peripheral nerve interfaces)</a:t>
            </a:r>
            <a:r>
              <a:rPr lang="en-GB" sz="2000">
                <a:latin typeface="Kumbh Sans"/>
              </a:rPr>
              <a:t>: Implants distal end of a </a:t>
            </a:r>
            <a:r>
              <a:rPr lang="en-GB" sz="2000" err="1">
                <a:latin typeface="Kumbh Sans"/>
              </a:rPr>
              <a:t>transected</a:t>
            </a:r>
            <a:r>
              <a:rPr lang="en-GB" sz="2000">
                <a:latin typeface="Kumbh Sans"/>
              </a:rPr>
              <a:t> nerve into small autologous free muscle graft (non- vascularised) creating a micro end-organ for regenerating axons. </a:t>
            </a:r>
            <a:endParaRPr lang="en-GB" sz="2000">
              <a:latin typeface="Kumbh Sans" pitchFamily="2" charset="77"/>
            </a:endParaRPr>
          </a:p>
          <a:p>
            <a:pPr>
              <a:spcAft>
                <a:spcPts val="217"/>
              </a:spcAft>
            </a:pPr>
            <a:endParaRPr lang="en-GB" sz="2000">
              <a:latin typeface="Kumbh Sans" pitchFamily="2" charset="77"/>
            </a:endParaRPr>
          </a:p>
          <a:p>
            <a:pPr>
              <a:spcAft>
                <a:spcPts val="217"/>
              </a:spcAft>
            </a:pP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F621EAEF-45CF-E4F0-324C-CEA81B13ED36}"/>
              </a:ext>
            </a:extLst>
          </p:cNvPr>
          <p:cNvPicPr>
            <a:picLocks noChangeAspect="1"/>
          </p:cNvPicPr>
          <p:nvPr/>
        </p:nvPicPr>
        <p:blipFill>
          <a:blip r:embed="rId4"/>
          <a:stretch>
            <a:fillRect/>
          </a:stretch>
        </p:blipFill>
        <p:spPr>
          <a:xfrm>
            <a:off x="828589" y="5995086"/>
            <a:ext cx="370703" cy="370703"/>
          </a:xfrm>
          <a:prstGeom prst="rect">
            <a:avLst/>
          </a:prstGeom>
        </p:spPr>
      </p:pic>
    </p:spTree>
    <p:extLst>
      <p:ext uri="{BB962C8B-B14F-4D97-AF65-F5344CB8AC3E}">
        <p14:creationId xmlns:p14="http://schemas.microsoft.com/office/powerpoint/2010/main" val="609742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B7EB989-F968-ED63-33EB-74E0D71B38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5FCBAA-5D57-BB8B-80C3-608DC908FF20}"/>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10. Osseointegration</a:t>
            </a:r>
          </a:p>
        </p:txBody>
      </p:sp>
      <p:cxnSp>
        <p:nvCxnSpPr>
          <p:cNvPr id="3" name="Straight Connector 2">
            <a:extLst>
              <a:ext uri="{FF2B5EF4-FFF2-40B4-BE49-F238E27FC236}">
                <a16:creationId xmlns:a16="http://schemas.microsoft.com/office/drawing/2014/main" id="{A5336266-A6A6-DCD1-4BEA-58B1B2E8CFA6}"/>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2C2ED2C8-38FD-8EFC-AF36-DA75AB83C56A}"/>
              </a:ext>
            </a:extLst>
          </p:cNvPr>
          <p:cNvSpPr txBox="1"/>
          <p:nvPr/>
        </p:nvSpPr>
        <p:spPr>
          <a:xfrm>
            <a:off x="729736" y="1776726"/>
            <a:ext cx="10510694" cy="4734629"/>
          </a:xfrm>
          <a:prstGeom prst="rect">
            <a:avLst/>
          </a:prstGeom>
          <a:noFill/>
        </p:spPr>
        <p:txBody>
          <a:bodyPr wrap="square" lIns="91440" tIns="45720" rIns="91440" bIns="45720" rtlCol="0" anchor="t">
            <a:spAutoFit/>
          </a:bodyPr>
          <a:lstStyle/>
          <a:p>
            <a:pPr>
              <a:spcAft>
                <a:spcPts val="217"/>
              </a:spcAft>
            </a:pPr>
            <a:r>
              <a:rPr lang="en-GB" sz="2000" b="1">
                <a:latin typeface="Kumbh Sans"/>
              </a:rPr>
              <a:t> </a:t>
            </a:r>
            <a:r>
              <a:rPr lang="en-GB" sz="2000" b="1" u="sng">
                <a:latin typeface="Kumbh Sans"/>
              </a:rPr>
              <a:t>Prosthetics</a:t>
            </a:r>
            <a:r>
              <a:rPr lang="en-GB" sz="2000" b="1">
                <a:latin typeface="Kumbh Sans"/>
              </a:rPr>
              <a:t> </a:t>
            </a:r>
          </a:p>
          <a:p>
            <a:pPr marL="342900" indent="-342900">
              <a:spcAft>
                <a:spcPts val="217"/>
              </a:spcAft>
              <a:buFont typeface="Arial"/>
              <a:buChar char="•"/>
            </a:pPr>
            <a:r>
              <a:rPr lang="en-GB" sz="2000">
                <a:latin typeface="Kumbh Sans"/>
              </a:rPr>
              <a:t>Lower limb – Transfemoral</a:t>
            </a:r>
            <a:endParaRPr lang="en-GB" sz="2000">
              <a:latin typeface="Kumbh Sans" pitchFamily="2" charset="77"/>
            </a:endParaRPr>
          </a:p>
          <a:p>
            <a:pPr marL="800100" lvl="1" indent="-342900">
              <a:spcAft>
                <a:spcPts val="217"/>
              </a:spcAft>
              <a:buFont typeface="Courier New"/>
              <a:buChar char="o"/>
            </a:pPr>
            <a:r>
              <a:rPr lang="en-GB" sz="2000">
                <a:latin typeface="Kumbh Sans"/>
              </a:rPr>
              <a:t>No socket issues</a:t>
            </a:r>
            <a:endParaRPr lang="en-GB" sz="2000">
              <a:latin typeface="Kumbh Sans" pitchFamily="2" charset="77"/>
            </a:endParaRPr>
          </a:p>
          <a:p>
            <a:pPr marL="800100" lvl="1" indent="-342900">
              <a:spcAft>
                <a:spcPts val="217"/>
              </a:spcAft>
              <a:buFont typeface="Courier New"/>
              <a:buChar char="o"/>
            </a:pPr>
            <a:r>
              <a:rPr lang="en-GB" sz="2000">
                <a:latin typeface="Kumbh Sans"/>
              </a:rPr>
              <a:t>Increase control of limb</a:t>
            </a:r>
            <a:endParaRPr lang="en-GB" sz="2000">
              <a:latin typeface="Kumbh Sans" pitchFamily="2" charset="77"/>
            </a:endParaRPr>
          </a:p>
          <a:p>
            <a:pPr marL="800100" lvl="1" indent="-342900">
              <a:spcAft>
                <a:spcPts val="217"/>
              </a:spcAft>
              <a:buFont typeface="Courier New"/>
              <a:buChar char="o"/>
            </a:pPr>
            <a:r>
              <a:rPr lang="en-GB" sz="2000">
                <a:latin typeface="Kumbh Sans"/>
              </a:rPr>
              <a:t>Infection and risk</a:t>
            </a:r>
            <a:endParaRPr lang="en-GB" sz="2000">
              <a:latin typeface="Kumbh Sans" pitchFamily="2" charset="77"/>
            </a:endParaRPr>
          </a:p>
          <a:p>
            <a:pPr marL="800100" lvl="1" indent="-342900">
              <a:spcAft>
                <a:spcPts val="217"/>
              </a:spcAft>
              <a:buFont typeface="Courier New"/>
              <a:buChar char="o"/>
            </a:pPr>
            <a:endParaRPr lang="en-GB" sz="2000">
              <a:latin typeface="Kumbh Sans" pitchFamily="2" charset="77"/>
            </a:endParaRPr>
          </a:p>
          <a:p>
            <a:pPr marL="342900" indent="-342900">
              <a:spcAft>
                <a:spcPts val="217"/>
              </a:spcAft>
              <a:buFont typeface="Arial"/>
              <a:buChar char="•"/>
            </a:pPr>
            <a:r>
              <a:rPr lang="en-GB" sz="2000">
                <a:latin typeface="Kumbh Sans"/>
              </a:rPr>
              <a:t>Upper limb – Trans humeral</a:t>
            </a:r>
            <a:endParaRPr lang="en-GB" sz="2000">
              <a:latin typeface="Kumbh Sans" pitchFamily="2" charset="77"/>
            </a:endParaRPr>
          </a:p>
          <a:p>
            <a:pPr marL="800100" lvl="1" indent="-342900">
              <a:spcAft>
                <a:spcPts val="217"/>
              </a:spcAft>
              <a:buFont typeface="Courier New"/>
              <a:buChar char="o"/>
            </a:pPr>
            <a:r>
              <a:rPr lang="en-GB" sz="2000">
                <a:latin typeface="Kumbh Sans"/>
              </a:rPr>
              <a:t>Huge increase in functionality</a:t>
            </a:r>
            <a:endParaRPr lang="en-GB" sz="2000">
              <a:latin typeface="Kumbh Sans" pitchFamily="2" charset="77"/>
            </a:endParaRPr>
          </a:p>
          <a:p>
            <a:pPr marL="800100" lvl="1" indent="-342900">
              <a:spcAft>
                <a:spcPts val="217"/>
              </a:spcAft>
              <a:buFont typeface="Courier New"/>
              <a:buChar char="o"/>
            </a:pPr>
            <a:r>
              <a:rPr lang="en-GB" sz="2000">
                <a:latin typeface="Kumbh Sans"/>
              </a:rPr>
              <a:t>Much larges range of motion</a:t>
            </a:r>
            <a:endParaRPr lang="en-GB" sz="2000">
              <a:latin typeface="Kumbh Sans" pitchFamily="2" charset="77"/>
            </a:endParaRPr>
          </a:p>
          <a:p>
            <a:pPr marL="800100" lvl="1" indent="-342900">
              <a:spcAft>
                <a:spcPts val="217"/>
              </a:spcAft>
              <a:buFont typeface="Courier New"/>
              <a:buChar char="o"/>
            </a:pPr>
            <a:r>
              <a:rPr lang="en-GB" sz="2000">
                <a:latin typeface="Kumbh Sans"/>
              </a:rPr>
              <a:t>Shorter limb can see the most benefits</a:t>
            </a:r>
            <a:endParaRPr lang="en-GB" sz="2000">
              <a:latin typeface="Kumbh Sans" pitchFamily="2" charset="77"/>
            </a:endParaRPr>
          </a:p>
          <a:p>
            <a:pPr marL="800100" lvl="1" indent="-342900">
              <a:spcAft>
                <a:spcPts val="217"/>
              </a:spcAft>
              <a:buFont typeface="Courier New"/>
              <a:buChar char="o"/>
            </a:pPr>
            <a:r>
              <a:rPr lang="en-GB" sz="2000">
                <a:latin typeface="Kumbh Sans"/>
              </a:rPr>
              <a:t>Lower risk of infections</a:t>
            </a:r>
            <a:endParaRPr lang="en-GB" sz="2000">
              <a:latin typeface="Kumbh Sans" pitchFamily="2" charset="77"/>
            </a:endParaRPr>
          </a:p>
          <a:p>
            <a:pPr marL="800100" lvl="1" indent="-342900">
              <a:spcAft>
                <a:spcPts val="217"/>
              </a:spcAft>
              <a:buFont typeface="Courier New"/>
              <a:buChar char="o"/>
            </a:pPr>
            <a:endParaRPr lang="en-GB" sz="2000">
              <a:latin typeface="Kumbh Sans" pitchFamily="2" charset="77"/>
            </a:endParaRPr>
          </a:p>
          <a:p>
            <a:pPr>
              <a:spcAft>
                <a:spcPts val="217"/>
              </a:spcAft>
            </a:pP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E51561AD-2BBB-7EDE-3D16-1BAD7073C2BE}"/>
              </a:ext>
            </a:extLst>
          </p:cNvPr>
          <p:cNvPicPr>
            <a:picLocks noChangeAspect="1"/>
          </p:cNvPicPr>
          <p:nvPr/>
        </p:nvPicPr>
        <p:blipFill>
          <a:blip r:embed="rId3"/>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C391DDD5-80B8-1A03-100F-2B9E85B306A2}"/>
              </a:ext>
            </a:extLst>
          </p:cNvPr>
          <p:cNvPicPr>
            <a:picLocks noChangeAspect="1"/>
          </p:cNvPicPr>
          <p:nvPr/>
        </p:nvPicPr>
        <p:blipFill>
          <a:blip r:embed="rId4">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17931590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7ACE9B6-2761-A167-A4FE-60D2B8EEB7A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C5B129D-07B8-A716-6544-7210C0AFE69D}"/>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10. Osseointegration</a:t>
            </a:r>
          </a:p>
        </p:txBody>
      </p:sp>
      <p:cxnSp>
        <p:nvCxnSpPr>
          <p:cNvPr id="3" name="Straight Connector 2">
            <a:extLst>
              <a:ext uri="{FF2B5EF4-FFF2-40B4-BE49-F238E27FC236}">
                <a16:creationId xmlns:a16="http://schemas.microsoft.com/office/drawing/2014/main" id="{38CD815B-6A5D-9911-2D6E-4D304F97A1CE}"/>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5728A514-1FB2-7AD7-9CA4-6DF29DCD4DC5}"/>
              </a:ext>
            </a:extLst>
          </p:cNvPr>
          <p:cNvSpPr txBox="1"/>
          <p:nvPr/>
        </p:nvSpPr>
        <p:spPr>
          <a:xfrm>
            <a:off x="729736" y="1776726"/>
            <a:ext cx="10510694" cy="2677656"/>
          </a:xfrm>
          <a:prstGeom prst="rect">
            <a:avLst/>
          </a:prstGeom>
          <a:noFill/>
        </p:spPr>
        <p:txBody>
          <a:bodyPr wrap="square" lIns="91440" tIns="45720" rIns="91440" bIns="45720" rtlCol="0" anchor="t">
            <a:spAutoFit/>
          </a:bodyPr>
          <a:lstStyle/>
          <a:p>
            <a:pPr>
              <a:spcAft>
                <a:spcPts val="217"/>
              </a:spcAft>
            </a:pPr>
            <a:r>
              <a:rPr lang="en-GB" sz="2000">
                <a:latin typeface="Kumbh Sans"/>
              </a:rPr>
              <a:t>Selection criteria is key. </a:t>
            </a:r>
          </a:p>
          <a:p>
            <a:pPr>
              <a:spcAft>
                <a:spcPts val="217"/>
              </a:spcAft>
            </a:pPr>
            <a:endParaRPr lang="en-US"/>
          </a:p>
          <a:p>
            <a:pPr>
              <a:spcAft>
                <a:spcPts val="217"/>
              </a:spcAft>
            </a:pPr>
            <a:r>
              <a:rPr lang="en-GB" sz="2000">
                <a:latin typeface="Kumbh Sans"/>
              </a:rPr>
              <a:t>Risk factors for failure include lack of deep hip rotational control in lower limb and lack of scapula and spinal control in upper limb.</a:t>
            </a:r>
            <a:endParaRPr lang="en-GB"/>
          </a:p>
          <a:p>
            <a:pPr>
              <a:spcAft>
                <a:spcPts val="217"/>
              </a:spcAft>
            </a:pPr>
            <a:endParaRPr lang="en-GB" sz="2000">
              <a:latin typeface="Kumbh Sans"/>
            </a:endParaRPr>
          </a:p>
          <a:p>
            <a:pPr>
              <a:spcAft>
                <a:spcPts val="217"/>
              </a:spcAft>
            </a:pPr>
            <a:r>
              <a:rPr lang="en-GB" sz="2000">
                <a:latin typeface="Kumbh Sans"/>
              </a:rPr>
              <a:t>Pre-surgical rehabilitation crucial as well as strict post-operative loading protocol. </a:t>
            </a:r>
            <a:endParaRPr lang="en-GB" sz="2000">
              <a:latin typeface="Kumbh Sans" pitchFamily="2" charset="77"/>
            </a:endParaRPr>
          </a:p>
          <a:p>
            <a:pPr>
              <a:spcAft>
                <a:spcPts val="217"/>
              </a:spcAft>
            </a:pP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CBF876FB-143F-68AE-1293-525567E9FA6E}"/>
              </a:ext>
            </a:extLst>
          </p:cNvPr>
          <p:cNvPicPr>
            <a:picLocks noChangeAspect="1"/>
          </p:cNvPicPr>
          <p:nvPr/>
        </p:nvPicPr>
        <p:blipFill>
          <a:blip r:embed="rId3"/>
          <a:stretch>
            <a:fillRect/>
          </a:stretch>
        </p:blipFill>
        <p:spPr>
          <a:xfrm>
            <a:off x="828589" y="5995086"/>
            <a:ext cx="370703" cy="370703"/>
          </a:xfrm>
          <a:prstGeom prst="rect">
            <a:avLst/>
          </a:prstGeom>
        </p:spPr>
      </p:pic>
      <p:pic>
        <p:nvPicPr>
          <p:cNvPr id="4" name="Picture 3">
            <a:extLst>
              <a:ext uri="{FF2B5EF4-FFF2-40B4-BE49-F238E27FC236}">
                <a16:creationId xmlns:a16="http://schemas.microsoft.com/office/drawing/2014/main" id="{F888C262-D182-4091-DACD-D856213DAE79}"/>
              </a:ext>
            </a:extLst>
          </p:cNvPr>
          <p:cNvPicPr>
            <a:picLocks noChangeAspect="1"/>
          </p:cNvPicPr>
          <p:nvPr/>
        </p:nvPicPr>
        <p:blipFill>
          <a:blip r:embed="rId4">
            <a:alphaModFix amt="5000"/>
          </a:blip>
          <a:srcRect l="-139" r="43605" b="55615"/>
          <a:stretch/>
        </p:blipFill>
        <p:spPr>
          <a:xfrm>
            <a:off x="3466861" y="0"/>
            <a:ext cx="8725139" cy="7140223"/>
          </a:xfrm>
          <a:prstGeom prst="rect">
            <a:avLst/>
          </a:prstGeom>
        </p:spPr>
      </p:pic>
    </p:spTree>
    <p:extLst>
      <p:ext uri="{BB962C8B-B14F-4D97-AF65-F5344CB8AC3E}">
        <p14:creationId xmlns:p14="http://schemas.microsoft.com/office/powerpoint/2010/main" val="6469239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C1E206B-E3A4-11BB-4A6E-3878C046EE6A}"/>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187F84E-7B93-DAD6-8A4B-DB1079C8025D}"/>
              </a:ext>
            </a:extLst>
          </p:cNvPr>
          <p:cNvPicPr>
            <a:picLocks noChangeAspect="1"/>
          </p:cNvPicPr>
          <p:nvPr/>
        </p:nvPicPr>
        <p:blipFill>
          <a:blip r:embed="rId3">
            <a:alphaModFix amt="5000"/>
          </a:blip>
          <a:srcRect l="-139" r="43605" b="55615"/>
          <a:stretch/>
        </p:blipFill>
        <p:spPr>
          <a:xfrm>
            <a:off x="3466861" y="0"/>
            <a:ext cx="8725139" cy="7140223"/>
          </a:xfrm>
          <a:prstGeom prst="rect">
            <a:avLst/>
          </a:prstGeom>
        </p:spPr>
      </p:pic>
      <p:sp>
        <p:nvSpPr>
          <p:cNvPr id="2" name="TextBox 1">
            <a:extLst>
              <a:ext uri="{FF2B5EF4-FFF2-40B4-BE49-F238E27FC236}">
                <a16:creationId xmlns:a16="http://schemas.microsoft.com/office/drawing/2014/main" id="{A4B353D8-D1AD-D8D6-B5CC-62C0A68A1DD2}"/>
              </a:ext>
            </a:extLst>
          </p:cNvPr>
          <p:cNvSpPr txBox="1"/>
          <p:nvPr/>
        </p:nvSpPr>
        <p:spPr>
          <a:xfrm>
            <a:off x="729736" y="654907"/>
            <a:ext cx="9206001" cy="584775"/>
          </a:xfrm>
          <a:prstGeom prst="rect">
            <a:avLst/>
          </a:prstGeom>
          <a:noFill/>
        </p:spPr>
        <p:txBody>
          <a:bodyPr wrap="square" rtlCol="0">
            <a:spAutoFit/>
          </a:bodyPr>
          <a:lstStyle/>
          <a:p>
            <a:r>
              <a:rPr lang="en-GB" sz="3200">
                <a:effectLst/>
                <a:latin typeface="DM Serif Display" pitchFamily="2" charset="0"/>
              </a:rPr>
              <a:t>11. Future Trends … </a:t>
            </a:r>
          </a:p>
        </p:txBody>
      </p:sp>
      <p:cxnSp>
        <p:nvCxnSpPr>
          <p:cNvPr id="3" name="Straight Connector 2">
            <a:extLst>
              <a:ext uri="{FF2B5EF4-FFF2-40B4-BE49-F238E27FC236}">
                <a16:creationId xmlns:a16="http://schemas.microsoft.com/office/drawing/2014/main" id="{E1AC9F5D-DEF9-0B2A-9506-FA3B904F3C32}"/>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49DAF015-649C-2831-4C41-666E5342A9D9}"/>
              </a:ext>
            </a:extLst>
          </p:cNvPr>
          <p:cNvSpPr txBox="1"/>
          <p:nvPr/>
        </p:nvSpPr>
        <p:spPr>
          <a:xfrm>
            <a:off x="729736" y="1776726"/>
            <a:ext cx="10510694" cy="2734082"/>
          </a:xfrm>
          <a:prstGeom prst="rect">
            <a:avLst/>
          </a:prstGeom>
          <a:noFill/>
        </p:spPr>
        <p:txBody>
          <a:bodyPr wrap="square" rtlCol="0">
            <a:spAutoFit/>
          </a:bodyPr>
          <a:lstStyle/>
          <a:p>
            <a:pPr>
              <a:spcAft>
                <a:spcPts val="217"/>
              </a:spcAft>
            </a:pPr>
            <a:r>
              <a:rPr lang="en-GB" sz="2000" b="1" u="sng">
                <a:latin typeface="Kumbh Sans" pitchFamily="2" charset="77"/>
              </a:rPr>
              <a:t>Headlines</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Patient selection (</a:t>
            </a:r>
            <a:r>
              <a:rPr lang="en-GB" sz="2000">
                <a:highlight>
                  <a:srgbClr val="FFFF00"/>
                </a:highlight>
                <a:latin typeface="Kumbh Sans" pitchFamily="2" charset="77"/>
              </a:rPr>
              <a:t>algorithms</a:t>
            </a:r>
            <a:r>
              <a:rPr lang="en-GB" sz="2000">
                <a:latin typeface="Kumbh Sans" pitchFamily="2" charset="77"/>
              </a:rPr>
              <a:t>) / earlier decision making re: surgery </a:t>
            </a:r>
          </a:p>
          <a:p>
            <a:pPr marL="342900" indent="-342900">
              <a:spcAft>
                <a:spcPts val="217"/>
              </a:spcAft>
              <a:buFont typeface="Arial" panose="020B0604020202020204" pitchFamily="34" charset="0"/>
              <a:buChar char="•"/>
            </a:pPr>
            <a:r>
              <a:rPr lang="en-GB" sz="2000">
                <a:latin typeface="Kumbh Sans" pitchFamily="2" charset="77"/>
              </a:rPr>
              <a:t>Precision neuromodulation and nerve blocks </a:t>
            </a:r>
          </a:p>
          <a:p>
            <a:pPr marL="342900" indent="-342900">
              <a:spcAft>
                <a:spcPts val="217"/>
              </a:spcAft>
              <a:buFont typeface="Arial" panose="020B0604020202020204" pitchFamily="34" charset="0"/>
              <a:buChar char="•"/>
            </a:pPr>
            <a:r>
              <a:rPr lang="en-GB" sz="2000">
                <a:latin typeface="Kumbh Sans" pitchFamily="2" charset="77"/>
              </a:rPr>
              <a:t>Artificial intelligence (prosthetic tuning/lower pain burden)</a:t>
            </a:r>
          </a:p>
          <a:p>
            <a:pPr marL="342900" indent="-342900">
              <a:spcAft>
                <a:spcPts val="217"/>
              </a:spcAft>
              <a:buFont typeface="Arial" panose="020B0604020202020204" pitchFamily="34" charset="0"/>
              <a:buChar char="•"/>
            </a:pPr>
            <a:r>
              <a:rPr lang="en-GB" sz="2000">
                <a:latin typeface="Kumbh Sans" pitchFamily="2" charset="77"/>
              </a:rPr>
              <a:t>Advances in prosthetics – Osseo-integration (reduced infections, etc)</a:t>
            </a:r>
          </a:p>
          <a:p>
            <a:pPr marL="342900" indent="-342900">
              <a:spcAft>
                <a:spcPts val="217"/>
              </a:spcAft>
              <a:buFont typeface="Arial" panose="020B0604020202020204" pitchFamily="34" charset="0"/>
              <a:buChar char="•"/>
            </a:pPr>
            <a:r>
              <a:rPr lang="en-GB" sz="2000">
                <a:latin typeface="Kumbh Sans" pitchFamily="2" charset="77"/>
              </a:rPr>
              <a:t>Digital rehabilitation - virtual reality (therapy/engagement)</a:t>
            </a: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2D594789-D560-3C1F-123A-8DF3DAD22C73}"/>
              </a:ext>
            </a:extLst>
          </p:cNvPr>
          <p:cNvPicPr>
            <a:picLocks noChangeAspect="1"/>
          </p:cNvPicPr>
          <p:nvPr/>
        </p:nvPicPr>
        <p:blipFill>
          <a:blip r:embed="rId4"/>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286913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E895E35-17E7-E7B4-6EBD-3FC025A38C6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5920556E-3260-2F9A-E884-364A27494675}"/>
              </a:ext>
            </a:extLst>
          </p:cNvPr>
          <p:cNvPicPr>
            <a:picLocks noChangeAspect="1"/>
          </p:cNvPicPr>
          <p:nvPr/>
        </p:nvPicPr>
        <p:blipFill>
          <a:blip r:embed="rId2">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FACC891B-E9CE-8771-7D32-AFBADCE4B4AA}"/>
              </a:ext>
            </a:extLst>
          </p:cNvPr>
          <p:cNvSpPr txBox="1"/>
          <p:nvPr/>
        </p:nvSpPr>
        <p:spPr>
          <a:xfrm>
            <a:off x="729736" y="654907"/>
            <a:ext cx="10218680" cy="584775"/>
          </a:xfrm>
          <a:prstGeom prst="rect">
            <a:avLst/>
          </a:prstGeom>
          <a:noFill/>
        </p:spPr>
        <p:txBody>
          <a:bodyPr wrap="square" rtlCol="0">
            <a:spAutoFit/>
          </a:bodyPr>
          <a:lstStyle/>
          <a:p>
            <a:r>
              <a:rPr lang="en-GB" sz="3200">
                <a:effectLst/>
                <a:latin typeface="DM Serif Display" pitchFamily="2" charset="0"/>
              </a:rPr>
              <a:t>1. Pain types and their implications for amputation</a:t>
            </a:r>
          </a:p>
        </p:txBody>
      </p:sp>
      <p:cxnSp>
        <p:nvCxnSpPr>
          <p:cNvPr id="3" name="Straight Connector 2">
            <a:extLst>
              <a:ext uri="{FF2B5EF4-FFF2-40B4-BE49-F238E27FC236}">
                <a16:creationId xmlns:a16="http://schemas.microsoft.com/office/drawing/2014/main" id="{1927D726-B551-EF12-BFF5-BE58EA9767E5}"/>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C07D3EEF-DD5B-8EAA-713E-E2529A7935A9}"/>
              </a:ext>
            </a:extLst>
          </p:cNvPr>
          <p:cNvSpPr txBox="1"/>
          <p:nvPr/>
        </p:nvSpPr>
        <p:spPr>
          <a:xfrm>
            <a:off x="729735" y="1758438"/>
            <a:ext cx="10510694" cy="4349909"/>
          </a:xfrm>
          <a:prstGeom prst="rect">
            <a:avLst/>
          </a:prstGeom>
          <a:noFill/>
        </p:spPr>
        <p:txBody>
          <a:bodyPr wrap="square" rtlCol="0">
            <a:spAutoFit/>
          </a:bodyPr>
          <a:lstStyle/>
          <a:p>
            <a:pPr>
              <a:spcAft>
                <a:spcPts val="217"/>
              </a:spcAft>
            </a:pPr>
            <a:r>
              <a:rPr lang="en-GB" sz="2000" b="1" u="sng">
                <a:latin typeface="Kumbh Sans" pitchFamily="2" charset="77"/>
              </a:rPr>
              <a:t>Headlines</a:t>
            </a:r>
            <a:r>
              <a:rPr lang="en-GB" sz="2000" b="1">
                <a:latin typeface="Kumbh Sans" pitchFamily="2" charset="77"/>
              </a:rPr>
              <a:t> </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Pain categories: MSK, neuropathic, functional/psychogenic, CRPS and referred pain. 	</a:t>
            </a:r>
          </a:p>
          <a:p>
            <a:pPr marL="342900" indent="-342900">
              <a:spcAft>
                <a:spcPts val="217"/>
              </a:spcAft>
              <a:buFont typeface="Arial" panose="020B0604020202020204" pitchFamily="34" charset="0"/>
              <a:buChar char="•"/>
            </a:pPr>
            <a:r>
              <a:rPr lang="en-GB" sz="2000">
                <a:latin typeface="Kumbh Sans" pitchFamily="2" charset="77"/>
              </a:rPr>
              <a:t>Accurate classification is vital for determining suitability for amputation.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Misdiagnosis can lead to poor outcomes and ongoing pain post surgery.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Pain not following anatomical patterns often points to functional origins. </a:t>
            </a:r>
          </a:p>
          <a:p>
            <a:pPr marL="342900" indent="-342900">
              <a:spcAft>
                <a:spcPts val="217"/>
              </a:spcAft>
              <a:buFont typeface="Arial" panose="020B0604020202020204" pitchFamily="34" charset="0"/>
              <a:buChar char="•"/>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Phantom limb pain and chronic idiopathic pain are also both relevant post-operatively.</a:t>
            </a:r>
          </a:p>
          <a:p>
            <a:pPr>
              <a:spcAft>
                <a:spcPts val="217"/>
              </a:spcAft>
            </a:pPr>
            <a:endParaRPr lang="en-GB" sz="2000">
              <a:effectLst/>
              <a:latin typeface="Kumbh Sans" pitchFamily="2" charset="77"/>
            </a:endParaRPr>
          </a:p>
        </p:txBody>
      </p:sp>
      <p:pic>
        <p:nvPicPr>
          <p:cNvPr id="6" name="Picture 5">
            <a:extLst>
              <a:ext uri="{FF2B5EF4-FFF2-40B4-BE49-F238E27FC236}">
                <a16:creationId xmlns:a16="http://schemas.microsoft.com/office/drawing/2014/main" id="{AC735AC9-ABBB-C4E5-140F-CEF361C90719}"/>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8340063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1F2EB"/>
        </a:solidFill>
        <a:effectLst/>
      </p:bgPr>
    </p:bg>
    <p:spTree>
      <p:nvGrpSpPr>
        <p:cNvPr id="1" name="">
          <a:extLst>
            <a:ext uri="{FF2B5EF4-FFF2-40B4-BE49-F238E27FC236}">
              <a16:creationId xmlns:a16="http://schemas.microsoft.com/office/drawing/2014/main" id="{9206698D-0E16-C05D-2772-44DF1B441A66}"/>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E1F42C2B-B84C-215D-3564-F02680A78544}"/>
              </a:ext>
            </a:extLst>
          </p:cNvPr>
          <p:cNvPicPr>
            <a:picLocks noChangeAspect="1"/>
          </p:cNvPicPr>
          <p:nvPr/>
        </p:nvPicPr>
        <p:blipFill>
          <a:blip r:embed="rId2">
            <a:alphaModFix amt="5000"/>
          </a:blip>
          <a:srcRect l="-139" r="43605" b="55615"/>
          <a:stretch/>
        </p:blipFill>
        <p:spPr>
          <a:xfrm>
            <a:off x="3466861" y="158497"/>
            <a:ext cx="8725139" cy="6858000"/>
          </a:xfrm>
          <a:prstGeom prst="rect">
            <a:avLst/>
          </a:prstGeom>
        </p:spPr>
      </p:pic>
      <p:pic>
        <p:nvPicPr>
          <p:cNvPr id="3" name="Picture 2">
            <a:extLst>
              <a:ext uri="{FF2B5EF4-FFF2-40B4-BE49-F238E27FC236}">
                <a16:creationId xmlns:a16="http://schemas.microsoft.com/office/drawing/2014/main" id="{D06A8828-5544-12DA-B6B4-08059BB8DCFC}"/>
              </a:ext>
            </a:extLst>
          </p:cNvPr>
          <p:cNvPicPr>
            <a:picLocks noChangeAspect="1"/>
          </p:cNvPicPr>
          <p:nvPr/>
        </p:nvPicPr>
        <p:blipFill>
          <a:blip r:embed="rId3"/>
          <a:stretch>
            <a:fillRect/>
          </a:stretch>
        </p:blipFill>
        <p:spPr>
          <a:xfrm>
            <a:off x="5910648" y="5285678"/>
            <a:ext cx="801331" cy="801331"/>
          </a:xfrm>
          <a:prstGeom prst="rect">
            <a:avLst/>
          </a:prstGeom>
        </p:spPr>
      </p:pic>
      <p:sp>
        <p:nvSpPr>
          <p:cNvPr id="4" name="TextBox 3">
            <a:extLst>
              <a:ext uri="{FF2B5EF4-FFF2-40B4-BE49-F238E27FC236}">
                <a16:creationId xmlns:a16="http://schemas.microsoft.com/office/drawing/2014/main" id="{A86AE927-128A-9F5A-D956-20F635889B53}"/>
              </a:ext>
            </a:extLst>
          </p:cNvPr>
          <p:cNvSpPr txBox="1"/>
          <p:nvPr/>
        </p:nvSpPr>
        <p:spPr>
          <a:xfrm>
            <a:off x="2000076" y="2156476"/>
            <a:ext cx="7821141" cy="861774"/>
          </a:xfrm>
          <a:prstGeom prst="rect">
            <a:avLst/>
          </a:prstGeom>
          <a:noFill/>
        </p:spPr>
        <p:txBody>
          <a:bodyPr wrap="square" rtlCol="0">
            <a:spAutoFit/>
          </a:bodyPr>
          <a:lstStyle/>
          <a:p>
            <a:pPr algn="ctr"/>
            <a:r>
              <a:rPr lang="en-GB" sz="5000">
                <a:effectLst/>
                <a:latin typeface="DM Serif Display" pitchFamily="2" charset="0"/>
              </a:rPr>
              <a:t>Any questions?</a:t>
            </a:r>
          </a:p>
        </p:txBody>
      </p:sp>
    </p:spTree>
    <p:extLst>
      <p:ext uri="{BB962C8B-B14F-4D97-AF65-F5344CB8AC3E}">
        <p14:creationId xmlns:p14="http://schemas.microsoft.com/office/powerpoint/2010/main" val="295661765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02E28"/>
        </a:solidFill>
        <a:effectLst/>
      </p:bgPr>
    </p:bg>
    <p:spTree>
      <p:nvGrpSpPr>
        <p:cNvPr id="1" name="">
          <a:extLst>
            <a:ext uri="{FF2B5EF4-FFF2-40B4-BE49-F238E27FC236}">
              <a16:creationId xmlns:a16="http://schemas.microsoft.com/office/drawing/2014/main" id="{D80AACC7-210E-A450-6C46-C8A3671103BE}"/>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734BBD91-394B-E49F-6141-590A7CF95EDC}"/>
              </a:ext>
            </a:extLst>
          </p:cNvPr>
          <p:cNvPicPr>
            <a:picLocks noChangeAspect="1"/>
          </p:cNvPicPr>
          <p:nvPr/>
        </p:nvPicPr>
        <p:blipFill>
          <a:blip r:embed="rId2"/>
          <a:srcRect t="6564" r="23371" b="20020"/>
          <a:stretch/>
        </p:blipFill>
        <p:spPr>
          <a:xfrm>
            <a:off x="4894657" y="226337"/>
            <a:ext cx="7297343" cy="6858001"/>
          </a:xfrm>
          <a:prstGeom prst="rect">
            <a:avLst/>
          </a:prstGeom>
        </p:spPr>
      </p:pic>
      <p:sp>
        <p:nvSpPr>
          <p:cNvPr id="3" name="TextBox 2">
            <a:extLst>
              <a:ext uri="{FF2B5EF4-FFF2-40B4-BE49-F238E27FC236}">
                <a16:creationId xmlns:a16="http://schemas.microsoft.com/office/drawing/2014/main" id="{5CA34F24-82C4-0870-8F98-08F3B7C393BC}"/>
              </a:ext>
            </a:extLst>
          </p:cNvPr>
          <p:cNvSpPr txBox="1"/>
          <p:nvPr/>
        </p:nvSpPr>
        <p:spPr>
          <a:xfrm>
            <a:off x="729736" y="3595816"/>
            <a:ext cx="11168615" cy="769441"/>
          </a:xfrm>
          <a:prstGeom prst="rect">
            <a:avLst/>
          </a:prstGeom>
          <a:noFill/>
        </p:spPr>
        <p:txBody>
          <a:bodyPr wrap="square" rtlCol="0">
            <a:spAutoFit/>
          </a:bodyPr>
          <a:lstStyle/>
          <a:p>
            <a:r>
              <a:rPr lang="en-GB" sz="4400">
                <a:solidFill>
                  <a:schemeClr val="bg1"/>
                </a:solidFill>
                <a:effectLst/>
                <a:latin typeface="DM Serif Display" pitchFamily="2" charset="0"/>
              </a:rPr>
              <a:t>Chronic pain induced elective amputations</a:t>
            </a:r>
          </a:p>
        </p:txBody>
      </p:sp>
      <p:cxnSp>
        <p:nvCxnSpPr>
          <p:cNvPr id="4" name="Straight Connector 3">
            <a:extLst>
              <a:ext uri="{FF2B5EF4-FFF2-40B4-BE49-F238E27FC236}">
                <a16:creationId xmlns:a16="http://schemas.microsoft.com/office/drawing/2014/main" id="{921D1DBD-A6E7-CDA1-89FA-5C412E55F559}"/>
              </a:ext>
            </a:extLst>
          </p:cNvPr>
          <p:cNvCxnSpPr/>
          <p:nvPr/>
        </p:nvCxnSpPr>
        <p:spPr>
          <a:xfrm>
            <a:off x="828589" y="4621427"/>
            <a:ext cx="11363411" cy="0"/>
          </a:xfrm>
          <a:prstGeom prst="line">
            <a:avLst/>
          </a:prstGeom>
          <a:ln w="57150">
            <a:solidFill>
              <a:schemeClr val="bg1"/>
            </a:solidFill>
          </a:ln>
        </p:spPr>
        <p:style>
          <a:lnRef idx="2">
            <a:schemeClr val="accent1"/>
          </a:lnRef>
          <a:fillRef idx="0">
            <a:schemeClr val="accent1"/>
          </a:fillRef>
          <a:effectRef idx="1">
            <a:schemeClr val="accent1"/>
          </a:effectRef>
          <a:fontRef idx="minor">
            <a:schemeClr val="tx1"/>
          </a:fontRef>
        </p:style>
      </p:cxnSp>
      <p:sp>
        <p:nvSpPr>
          <p:cNvPr id="9" name="TextBox 8">
            <a:extLst>
              <a:ext uri="{FF2B5EF4-FFF2-40B4-BE49-F238E27FC236}">
                <a16:creationId xmlns:a16="http://schemas.microsoft.com/office/drawing/2014/main" id="{22F78FDA-DF55-65BF-D41D-48D3DAD17815}"/>
              </a:ext>
            </a:extLst>
          </p:cNvPr>
          <p:cNvSpPr txBox="1"/>
          <p:nvPr/>
        </p:nvSpPr>
        <p:spPr>
          <a:xfrm>
            <a:off x="792557" y="5085014"/>
            <a:ext cx="6121400" cy="1149033"/>
          </a:xfrm>
          <a:prstGeom prst="rect">
            <a:avLst/>
          </a:prstGeom>
          <a:noFill/>
        </p:spPr>
        <p:txBody>
          <a:bodyPr wrap="square">
            <a:spAutoFit/>
          </a:bodyPr>
          <a:lstStyle/>
          <a:p>
            <a:pPr>
              <a:spcAft>
                <a:spcPts val="390"/>
              </a:spcAft>
              <a:buNone/>
            </a:pPr>
            <a:r>
              <a:rPr lang="en-GB" sz="1200">
                <a:solidFill>
                  <a:schemeClr val="bg1"/>
                </a:solidFill>
                <a:effectLst/>
                <a:latin typeface="Kumbh Sans Light" pitchFamily="2" charset="77"/>
              </a:rPr>
              <a:t>Nine Chambers, </a:t>
            </a:r>
            <a:br>
              <a:rPr lang="en-GB" sz="1200">
                <a:solidFill>
                  <a:schemeClr val="bg1"/>
                </a:solidFill>
                <a:effectLst/>
                <a:latin typeface="Kumbh Sans Light" pitchFamily="2" charset="77"/>
              </a:rPr>
            </a:br>
            <a:r>
              <a:rPr lang="en-GB" sz="1200">
                <a:solidFill>
                  <a:schemeClr val="bg1"/>
                </a:solidFill>
                <a:effectLst/>
                <a:latin typeface="Kumbh Sans Light" pitchFamily="2" charset="77"/>
              </a:rPr>
              <a:t>37 Peter Street, </a:t>
            </a:r>
            <a:br>
              <a:rPr lang="en-GB" sz="1200">
                <a:solidFill>
                  <a:schemeClr val="bg1"/>
                </a:solidFill>
                <a:effectLst/>
                <a:latin typeface="Kumbh Sans Light" pitchFamily="2" charset="77"/>
              </a:rPr>
            </a:br>
            <a:r>
              <a:rPr lang="en-GB" sz="1200">
                <a:solidFill>
                  <a:schemeClr val="bg1"/>
                </a:solidFill>
                <a:effectLst/>
                <a:latin typeface="Kumbh Sans Light" pitchFamily="2" charset="77"/>
              </a:rPr>
              <a:t>Manchester, M2 5GB</a:t>
            </a:r>
          </a:p>
          <a:p>
            <a:pPr>
              <a:spcAft>
                <a:spcPts val="390"/>
              </a:spcAft>
            </a:pPr>
            <a:r>
              <a:rPr lang="en-GB" sz="1200" b="1">
                <a:solidFill>
                  <a:srgbClr val="B6953F"/>
                </a:solidFill>
                <a:effectLst/>
                <a:latin typeface="Kumbh Sans" pitchFamily="2" charset="77"/>
              </a:rPr>
              <a:t>T</a:t>
            </a:r>
            <a:r>
              <a:rPr lang="en-GB" sz="1200" b="1">
                <a:solidFill>
                  <a:schemeClr val="bg1"/>
                </a:solidFill>
                <a:effectLst/>
                <a:latin typeface="Kumbh Sans" pitchFamily="2" charset="77"/>
              </a:rPr>
              <a:t> </a:t>
            </a:r>
            <a:r>
              <a:rPr lang="en-GB" sz="1200">
                <a:solidFill>
                  <a:schemeClr val="bg1"/>
                </a:solidFill>
                <a:effectLst/>
                <a:latin typeface="Kumbh Sans Light" pitchFamily="2" charset="77"/>
              </a:rPr>
              <a:t>0161 955 9000          @NineChambers</a:t>
            </a:r>
          </a:p>
          <a:p>
            <a:pPr>
              <a:spcAft>
                <a:spcPts val="390"/>
              </a:spcAft>
            </a:pPr>
            <a:r>
              <a:rPr lang="en-GB" sz="1400">
                <a:solidFill>
                  <a:srgbClr val="B6953F"/>
                </a:solidFill>
                <a:latin typeface="Kumbh Sans Light" pitchFamily="2" charset="77"/>
              </a:rPr>
              <a:t>ninechambers.com</a:t>
            </a:r>
            <a:endParaRPr lang="en-GB" sz="1400">
              <a:solidFill>
                <a:srgbClr val="B6953F"/>
              </a:solidFill>
              <a:effectLst/>
              <a:latin typeface="Kumbh Sans Light" pitchFamily="2" charset="77"/>
            </a:endParaRPr>
          </a:p>
        </p:txBody>
      </p:sp>
      <p:pic>
        <p:nvPicPr>
          <p:cNvPr id="10" name="Picture 9">
            <a:extLst>
              <a:ext uri="{FF2B5EF4-FFF2-40B4-BE49-F238E27FC236}">
                <a16:creationId xmlns:a16="http://schemas.microsoft.com/office/drawing/2014/main" id="{168BAB5A-5E56-09C3-6145-50E95163E06A}"/>
              </a:ext>
            </a:extLst>
          </p:cNvPr>
          <p:cNvPicPr>
            <a:picLocks noChangeAspect="1"/>
          </p:cNvPicPr>
          <p:nvPr/>
        </p:nvPicPr>
        <p:blipFill>
          <a:blip r:embed="rId3"/>
          <a:stretch>
            <a:fillRect/>
          </a:stretch>
        </p:blipFill>
        <p:spPr>
          <a:xfrm>
            <a:off x="2049090" y="5739714"/>
            <a:ext cx="186110" cy="186110"/>
          </a:xfrm>
          <a:prstGeom prst="rect">
            <a:avLst/>
          </a:prstGeom>
        </p:spPr>
      </p:pic>
      <p:pic>
        <p:nvPicPr>
          <p:cNvPr id="5" name="Picture 4" descr="A white letter on a black background&#10;&#10;AI-generated content may be incorrect.">
            <a:extLst>
              <a:ext uri="{FF2B5EF4-FFF2-40B4-BE49-F238E27FC236}">
                <a16:creationId xmlns:a16="http://schemas.microsoft.com/office/drawing/2014/main" id="{CA3602A3-7556-1425-0CFE-A4D7B4F03FFF}"/>
              </a:ext>
            </a:extLst>
          </p:cNvPr>
          <p:cNvPicPr>
            <a:picLocks noChangeAspect="1"/>
          </p:cNvPicPr>
          <p:nvPr/>
        </p:nvPicPr>
        <p:blipFill>
          <a:blip r:embed="rId4"/>
          <a:stretch>
            <a:fillRect/>
          </a:stretch>
        </p:blipFill>
        <p:spPr>
          <a:xfrm>
            <a:off x="828589" y="769298"/>
            <a:ext cx="2667341" cy="589946"/>
          </a:xfrm>
          <a:prstGeom prst="rect">
            <a:avLst/>
          </a:prstGeom>
        </p:spPr>
      </p:pic>
    </p:spTree>
    <p:extLst>
      <p:ext uri="{BB962C8B-B14F-4D97-AF65-F5344CB8AC3E}">
        <p14:creationId xmlns:p14="http://schemas.microsoft.com/office/powerpoint/2010/main" val="3842603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76BE25-CB5C-1DBD-A2E1-B82CB4A607A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45262E7-30EB-B856-7F8D-AB87CBFD5144}"/>
              </a:ext>
            </a:extLst>
          </p:cNvPr>
          <p:cNvPicPr>
            <a:picLocks noChangeAspect="1"/>
          </p:cNvPicPr>
          <p:nvPr/>
        </p:nvPicPr>
        <p:blipFill>
          <a:blip r:embed="rId2">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891F6FBA-D2FC-71CB-A049-D18803CF2C24}"/>
              </a:ext>
            </a:extLst>
          </p:cNvPr>
          <p:cNvSpPr txBox="1"/>
          <p:nvPr/>
        </p:nvSpPr>
        <p:spPr>
          <a:xfrm>
            <a:off x="729736" y="654907"/>
            <a:ext cx="10633675" cy="584775"/>
          </a:xfrm>
          <a:prstGeom prst="rect">
            <a:avLst/>
          </a:prstGeom>
          <a:noFill/>
        </p:spPr>
        <p:txBody>
          <a:bodyPr wrap="square" rtlCol="0">
            <a:spAutoFit/>
          </a:bodyPr>
          <a:lstStyle/>
          <a:p>
            <a:r>
              <a:rPr lang="en-GB" sz="3200">
                <a:effectLst/>
                <a:latin typeface="DM Serif Display" pitchFamily="2" charset="0"/>
              </a:rPr>
              <a:t>1. Pain types and their implications for amputation</a:t>
            </a:r>
          </a:p>
        </p:txBody>
      </p:sp>
      <p:cxnSp>
        <p:nvCxnSpPr>
          <p:cNvPr id="3" name="Straight Connector 2">
            <a:extLst>
              <a:ext uri="{FF2B5EF4-FFF2-40B4-BE49-F238E27FC236}">
                <a16:creationId xmlns:a16="http://schemas.microsoft.com/office/drawing/2014/main" id="{F221AA1D-0B15-8ACF-391F-6A66223B60D4}"/>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D3EFA0F5-528C-F71D-971B-E3AB1C9BB885}"/>
              </a:ext>
            </a:extLst>
          </p:cNvPr>
          <p:cNvSpPr txBox="1"/>
          <p:nvPr/>
        </p:nvSpPr>
        <p:spPr>
          <a:xfrm>
            <a:off x="729735" y="1758438"/>
            <a:ext cx="10510694" cy="3734356"/>
          </a:xfrm>
          <a:prstGeom prst="rect">
            <a:avLst/>
          </a:prstGeom>
          <a:noFill/>
        </p:spPr>
        <p:txBody>
          <a:bodyPr wrap="square" rtlCol="0">
            <a:spAutoFit/>
          </a:bodyPr>
          <a:lstStyle/>
          <a:p>
            <a:pPr>
              <a:spcAft>
                <a:spcPts val="217"/>
              </a:spcAft>
            </a:pPr>
            <a:r>
              <a:rPr lang="en-GB" sz="2000" b="1" u="sng">
                <a:latin typeface="Kumbh Sans" pitchFamily="2" charset="77"/>
                <a:cs typeface="Kumbh Sans" pitchFamily="2" charset="77"/>
              </a:rPr>
              <a:t>Legal</a:t>
            </a:r>
          </a:p>
          <a:p>
            <a:pPr>
              <a:spcAft>
                <a:spcPts val="217"/>
              </a:spcAft>
            </a:pP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pitchFamily="2" charset="77"/>
              </a:rPr>
              <a:t>Has the pain been caused by the accident-related injury? </a:t>
            </a:r>
          </a:p>
          <a:p>
            <a:pPr marL="342900" indent="-342900">
              <a:spcAft>
                <a:spcPts val="217"/>
              </a:spcAft>
              <a:buFont typeface="Arial" panose="020B0604020202020204" pitchFamily="34" charset="0"/>
              <a:buChar char="•"/>
            </a:pPr>
            <a:r>
              <a:rPr lang="en-GB" sz="2000">
                <a:latin typeface="Kumbh Sans" pitchFamily="2" charset="77"/>
              </a:rPr>
              <a:t>Is it organic or functional or something else? </a:t>
            </a:r>
          </a:p>
          <a:p>
            <a:pPr marL="342900" indent="-342900">
              <a:spcAft>
                <a:spcPts val="217"/>
              </a:spcAft>
              <a:buFont typeface="Arial" panose="020B0604020202020204" pitchFamily="34" charset="0"/>
              <a:buChar char="•"/>
            </a:pPr>
            <a:r>
              <a:rPr lang="en-GB" sz="2000">
                <a:latin typeface="Kumbh Sans" pitchFamily="2" charset="77"/>
              </a:rPr>
              <a:t>Is the litigation playing </a:t>
            </a:r>
            <a:r>
              <a:rPr lang="en-GB" sz="2000" i="1">
                <a:latin typeface="Kumbh Sans" pitchFamily="2" charset="77"/>
              </a:rPr>
              <a:t>any </a:t>
            </a:r>
            <a:r>
              <a:rPr lang="en-GB" sz="2000">
                <a:latin typeface="Kumbh Sans" pitchFamily="2" charset="77"/>
              </a:rPr>
              <a:t>role in the pain presentation? </a:t>
            </a:r>
          </a:p>
          <a:p>
            <a:pPr marL="342900" indent="-342900">
              <a:spcAft>
                <a:spcPts val="217"/>
              </a:spcAft>
              <a:buFont typeface="Arial" panose="020B0604020202020204" pitchFamily="34" charset="0"/>
              <a:buChar char="•"/>
            </a:pPr>
            <a:r>
              <a:rPr lang="en-GB" sz="2000">
                <a:latin typeface="Kumbh Sans" pitchFamily="2" charset="77"/>
              </a:rPr>
              <a:t>Have all options been exhausted?</a:t>
            </a:r>
          </a:p>
          <a:p>
            <a:pPr marL="342900" indent="-342900">
              <a:spcAft>
                <a:spcPts val="217"/>
              </a:spcAft>
              <a:buFont typeface="Arial" panose="020B0604020202020204" pitchFamily="34" charset="0"/>
              <a:buChar char="•"/>
            </a:pPr>
            <a:r>
              <a:rPr lang="en-GB" sz="2000">
                <a:latin typeface="Kumbh Sans" pitchFamily="2" charset="77"/>
              </a:rPr>
              <a:t>Is it better to wait (for further investigation/litigation conclusion)? </a:t>
            </a:r>
          </a:p>
          <a:p>
            <a:pPr marL="342900" indent="-342900">
              <a:spcAft>
                <a:spcPts val="217"/>
              </a:spcAft>
              <a:buFont typeface="Arial" panose="020B0604020202020204" pitchFamily="34" charset="0"/>
              <a:buChar char="•"/>
            </a:pPr>
            <a:r>
              <a:rPr lang="en-GB" sz="2000">
                <a:latin typeface="Kumbh Sans" pitchFamily="2" charset="77"/>
              </a:rPr>
              <a:t>What are the future risks of continuing, new or worse pain? </a:t>
            </a:r>
          </a:p>
          <a:p>
            <a:pPr marL="342900" indent="-342900">
              <a:spcAft>
                <a:spcPts val="217"/>
              </a:spcAft>
              <a:buFont typeface="Arial" panose="020B0604020202020204" pitchFamily="34" charset="0"/>
              <a:buChar char="•"/>
            </a:pPr>
            <a:r>
              <a:rPr lang="en-GB" sz="2000">
                <a:latin typeface="Kumbh Sans" pitchFamily="2" charset="77"/>
              </a:rPr>
              <a:t>What are the future risks of further amputation(s)?</a:t>
            </a:r>
          </a:p>
          <a:p>
            <a:pPr marL="342900" indent="-342900">
              <a:spcAft>
                <a:spcPts val="217"/>
              </a:spcAft>
              <a:buFont typeface="Arial" panose="020B0604020202020204" pitchFamily="34" charset="0"/>
              <a:buChar char="•"/>
            </a:pPr>
            <a:r>
              <a:rPr lang="en-GB" sz="2000">
                <a:latin typeface="Kumbh Sans" pitchFamily="2" charset="77"/>
              </a:rPr>
              <a:t>Is C aware of all the risks and properly advised? </a:t>
            </a:r>
          </a:p>
          <a:p>
            <a:pPr>
              <a:spcAft>
                <a:spcPts val="217"/>
              </a:spcAft>
            </a:pPr>
            <a:endParaRPr lang="en-GB" sz="2000">
              <a:effectLst/>
              <a:latin typeface="Kumbh Sans" pitchFamily="2" charset="77"/>
            </a:endParaRPr>
          </a:p>
        </p:txBody>
      </p:sp>
      <p:pic>
        <p:nvPicPr>
          <p:cNvPr id="6" name="Picture 5">
            <a:extLst>
              <a:ext uri="{FF2B5EF4-FFF2-40B4-BE49-F238E27FC236}">
                <a16:creationId xmlns:a16="http://schemas.microsoft.com/office/drawing/2014/main" id="{10C6A2CA-F08D-2485-42CB-AE6E003C1424}"/>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886957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AF40EC-98FC-F680-718D-3B8F4855B89D}"/>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F2439334-02E2-C9A4-989F-20756FB66AC6}"/>
              </a:ext>
            </a:extLst>
          </p:cNvPr>
          <p:cNvPicPr>
            <a:picLocks noChangeAspect="1"/>
          </p:cNvPicPr>
          <p:nvPr/>
        </p:nvPicPr>
        <p:blipFill>
          <a:blip r:embed="rId2">
            <a:alphaModFix amt="5000"/>
          </a:blip>
          <a:srcRect l="-139" r="43605" b="55615"/>
          <a:stretch/>
        </p:blipFill>
        <p:spPr>
          <a:xfrm>
            <a:off x="4218432" y="-6096"/>
            <a:ext cx="7973568" cy="6858000"/>
          </a:xfrm>
          <a:prstGeom prst="rect">
            <a:avLst/>
          </a:prstGeom>
        </p:spPr>
      </p:pic>
      <p:sp>
        <p:nvSpPr>
          <p:cNvPr id="2" name="TextBox 1">
            <a:extLst>
              <a:ext uri="{FF2B5EF4-FFF2-40B4-BE49-F238E27FC236}">
                <a16:creationId xmlns:a16="http://schemas.microsoft.com/office/drawing/2014/main" id="{EB472800-3D96-9D36-974F-DD0FAB66C95A}"/>
              </a:ext>
            </a:extLst>
          </p:cNvPr>
          <p:cNvSpPr txBox="1"/>
          <p:nvPr/>
        </p:nvSpPr>
        <p:spPr>
          <a:xfrm>
            <a:off x="75858" y="654907"/>
            <a:ext cx="11759730" cy="5632311"/>
          </a:xfrm>
          <a:prstGeom prst="rect">
            <a:avLst/>
          </a:prstGeom>
          <a:noFill/>
        </p:spPr>
        <p:txBody>
          <a:bodyPr wrap="square" lIns="91440" tIns="45720" rIns="91440" bIns="45720" rtlCol="0" anchor="t">
            <a:spAutoFit/>
          </a:bodyPr>
          <a:lstStyle/>
          <a:p>
            <a:pPr marL="671513"/>
            <a:r>
              <a:rPr lang="en-GB" sz="3200">
                <a:effectLst/>
                <a:latin typeface="DM Serif Display"/>
              </a:rPr>
              <a:t>1. Pain types and their implications for amputation</a:t>
            </a:r>
          </a:p>
          <a:p>
            <a:endParaRPr lang="en-GB" sz="2000">
              <a:latin typeface="DM Serif Display" pitchFamily="2" charset="0"/>
            </a:endParaRPr>
          </a:p>
          <a:p>
            <a:r>
              <a:rPr lang="en-GB" sz="1400">
                <a:latin typeface="Kumbh Sans" pitchFamily="2" charset="77"/>
                <a:cs typeface="Kumbh Sans" pitchFamily="2" charset="77"/>
              </a:rPr>
              <a:t>	</a:t>
            </a:r>
            <a:r>
              <a:rPr lang="en-GB" sz="2000" b="1" u="sng">
                <a:latin typeface="Kumbh Sans" pitchFamily="2" charset="77"/>
                <a:cs typeface="Kumbh Sans" pitchFamily="2" charset="77"/>
              </a:rPr>
              <a:t>Rehab Medicine (1)</a:t>
            </a:r>
            <a:endParaRPr lang="en-GB" sz="2000">
              <a:latin typeface="Kumbh Sans" pitchFamily="2" charset="77"/>
              <a:cs typeface="Kumbh Sans" pitchFamily="2" charset="77"/>
            </a:endParaRPr>
          </a:p>
          <a:p>
            <a:r>
              <a:rPr lang="en-GB" sz="2000">
                <a:latin typeface="Kumbh Sans" pitchFamily="2" charset="77"/>
                <a:cs typeface="Kumbh Sans" pitchFamily="2" charset="77"/>
              </a:rPr>
              <a:t>		</a:t>
            </a:r>
          </a:p>
          <a:p>
            <a:r>
              <a:rPr lang="en-GB" sz="2000" b="1">
                <a:latin typeface="Kumbh Sans" pitchFamily="2" charset="77"/>
                <a:cs typeface="Kumbh Sans" pitchFamily="2" charset="77"/>
              </a:rPr>
              <a:t>	</a:t>
            </a:r>
            <a:r>
              <a:rPr lang="en-GB" sz="2000" u="sng">
                <a:latin typeface="Kumbh Sans" pitchFamily="2" charset="77"/>
                <a:cs typeface="Kumbh Sans" pitchFamily="2" charset="77"/>
              </a:rPr>
              <a:t>Pain (leading to amputation)</a:t>
            </a:r>
          </a:p>
          <a:p>
            <a:endParaRPr lang="en-GB" sz="2000" u="sng">
              <a:latin typeface="Kumbh Sans" pitchFamily="2" charset="77"/>
              <a:cs typeface="Kumbh Sans" pitchFamily="2" charset="77"/>
            </a:endParaRPr>
          </a:p>
          <a:p>
            <a:pPr marL="1336675" indent="-511175">
              <a:buAutoNum type="alphaLcPeriod"/>
            </a:pPr>
            <a:r>
              <a:rPr lang="en-GB" sz="2000">
                <a:latin typeface="Kumbh Sans" pitchFamily="2" charset="77"/>
                <a:cs typeface="Kumbh Sans" pitchFamily="2" charset="77"/>
              </a:rPr>
              <a:t>Acute pain – surgery, trauma</a:t>
            </a:r>
          </a:p>
          <a:p>
            <a:pPr marL="1336675" indent="-511175">
              <a:buAutoNum type="alphaLcPeriod"/>
            </a:pPr>
            <a:r>
              <a:rPr lang="en-GB" sz="2000">
                <a:latin typeface="Kumbh Sans" pitchFamily="2" charset="77"/>
                <a:cs typeface="Kumbh Sans" pitchFamily="2" charset="77"/>
              </a:rPr>
              <a:t>Cancer pain</a:t>
            </a:r>
          </a:p>
          <a:p>
            <a:pPr marL="1336675" indent="-511175">
              <a:buAutoNum type="alphaLcPeriod"/>
            </a:pPr>
            <a:r>
              <a:rPr lang="en-GB" sz="2000">
                <a:latin typeface="Kumbh Sans" pitchFamily="2" charset="77"/>
                <a:cs typeface="Kumbh Sans" pitchFamily="2" charset="77"/>
              </a:rPr>
              <a:t>Chronic pain – </a:t>
            </a:r>
          </a:p>
          <a:p>
            <a:pPr marL="1603375"/>
            <a:r>
              <a:rPr lang="en-GB" sz="2000">
                <a:latin typeface="Kumbh Sans" pitchFamily="2" charset="77"/>
                <a:cs typeface="Kumbh Sans" pitchFamily="2" charset="77"/>
              </a:rPr>
              <a:t>(1). Nociceptive pain – </a:t>
            </a:r>
          </a:p>
          <a:p>
            <a:r>
              <a:rPr lang="en-GB" sz="2000">
                <a:latin typeface="Kumbh Sans" pitchFamily="2" charset="77"/>
                <a:cs typeface="Kumbh Sans" pitchFamily="2" charset="77"/>
              </a:rPr>
              <a:t>                                         somatic pain: #, joint disease</a:t>
            </a:r>
          </a:p>
          <a:p>
            <a:r>
              <a:rPr lang="en-GB" sz="2000">
                <a:latin typeface="Kumbh Sans" pitchFamily="2" charset="77"/>
                <a:cs typeface="Kumbh Sans" pitchFamily="2" charset="77"/>
              </a:rPr>
              <a:t>                                         Visceral pain- IBS, gastritis, </a:t>
            </a:r>
          </a:p>
          <a:p>
            <a:r>
              <a:rPr lang="en-GB" sz="2000">
                <a:latin typeface="Kumbh Sans" pitchFamily="2" charset="77"/>
                <a:cs typeface="Kumbh Sans" pitchFamily="2" charset="77"/>
              </a:rPr>
              <a:t>                                     (2). Non-nociceptive or neuropathic</a:t>
            </a:r>
          </a:p>
          <a:p>
            <a:r>
              <a:rPr lang="en-GB" sz="2000">
                <a:latin typeface="Kumbh Sans" pitchFamily="2" charset="77"/>
                <a:cs typeface="Kumbh Sans" pitchFamily="2" charset="77"/>
              </a:rPr>
              <a:t>                                          	DM neuropathy, neuralgia, referred pain, radicular pain like Sciatica</a:t>
            </a:r>
          </a:p>
          <a:p>
            <a:r>
              <a:rPr lang="en-GB" sz="2000">
                <a:latin typeface="Kumbh Sans" pitchFamily="2" charset="77"/>
                <a:cs typeface="Kumbh Sans" pitchFamily="2" charset="77"/>
              </a:rPr>
              <a:t>                                     (3).	 Functional pain</a:t>
            </a:r>
          </a:p>
          <a:p>
            <a:r>
              <a:rPr lang="en-GB" sz="2000">
                <a:latin typeface="Kumbh Sans" pitchFamily="2" charset="77"/>
                <a:cs typeface="Kumbh Sans" pitchFamily="2" charset="77"/>
              </a:rPr>
              <a:t>                                     (4). CRPS type 1 and 2</a:t>
            </a:r>
          </a:p>
          <a:p>
            <a:endParaRPr lang="en-GB" sz="1400">
              <a:latin typeface="Kumbh Sans" pitchFamily="2" charset="77"/>
              <a:cs typeface="Kumbh Sans" pitchFamily="2" charset="77"/>
            </a:endParaRPr>
          </a:p>
          <a:p>
            <a:r>
              <a:rPr lang="en-GB" sz="1400">
                <a:latin typeface="Kumbh Sans" pitchFamily="2" charset="77"/>
                <a:cs typeface="Kumbh Sans" pitchFamily="2" charset="77"/>
              </a:rPr>
              <a:t>	</a:t>
            </a:r>
          </a:p>
        </p:txBody>
      </p:sp>
      <p:cxnSp>
        <p:nvCxnSpPr>
          <p:cNvPr id="3" name="Straight Connector 2">
            <a:extLst>
              <a:ext uri="{FF2B5EF4-FFF2-40B4-BE49-F238E27FC236}">
                <a16:creationId xmlns:a16="http://schemas.microsoft.com/office/drawing/2014/main" id="{8CF565E1-2BA5-C95F-7533-FBA470549098}"/>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C588C455-266B-837B-E7A6-1C035E0B1D6D}"/>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2631722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527CAC-0E23-89DD-3E7E-AB034B90B036}"/>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92A693AA-1825-ACA7-E1F7-A1468865CFAE}"/>
              </a:ext>
            </a:extLst>
          </p:cNvPr>
          <p:cNvPicPr>
            <a:picLocks noChangeAspect="1"/>
          </p:cNvPicPr>
          <p:nvPr/>
        </p:nvPicPr>
        <p:blipFill>
          <a:blip r:embed="rId2">
            <a:alphaModFix amt="5000"/>
          </a:blip>
          <a:srcRect l="-139" r="43605" b="55615"/>
          <a:stretch/>
        </p:blipFill>
        <p:spPr>
          <a:xfrm>
            <a:off x="4279392" y="0"/>
            <a:ext cx="7912608" cy="6858000"/>
          </a:xfrm>
          <a:prstGeom prst="rect">
            <a:avLst/>
          </a:prstGeom>
        </p:spPr>
      </p:pic>
      <p:sp>
        <p:nvSpPr>
          <p:cNvPr id="2" name="TextBox 1">
            <a:extLst>
              <a:ext uri="{FF2B5EF4-FFF2-40B4-BE49-F238E27FC236}">
                <a16:creationId xmlns:a16="http://schemas.microsoft.com/office/drawing/2014/main" id="{3558BDE3-692B-54FF-7337-42201D050579}"/>
              </a:ext>
            </a:extLst>
          </p:cNvPr>
          <p:cNvSpPr txBox="1"/>
          <p:nvPr/>
        </p:nvSpPr>
        <p:spPr>
          <a:xfrm>
            <a:off x="75858" y="654907"/>
            <a:ext cx="11759730" cy="6124754"/>
          </a:xfrm>
          <a:prstGeom prst="rect">
            <a:avLst/>
          </a:prstGeom>
          <a:noFill/>
        </p:spPr>
        <p:txBody>
          <a:bodyPr wrap="square" lIns="91440" tIns="45720" rIns="91440" bIns="45720" rtlCol="0" anchor="t">
            <a:spAutoFit/>
          </a:bodyPr>
          <a:lstStyle/>
          <a:p>
            <a:pPr marL="671513"/>
            <a:r>
              <a:rPr lang="en-GB" sz="3200">
                <a:effectLst/>
                <a:latin typeface="DM Serif Display"/>
              </a:rPr>
              <a:t>1. Pain types and their implications for amputation</a:t>
            </a:r>
          </a:p>
          <a:p>
            <a:endParaRPr lang="en-GB" sz="2000">
              <a:latin typeface="DM Serif Display" pitchFamily="2" charset="0"/>
            </a:endParaRPr>
          </a:p>
          <a:p>
            <a:r>
              <a:rPr lang="en-GB" sz="1400">
                <a:latin typeface="Kumbh Sans" pitchFamily="2" charset="77"/>
                <a:cs typeface="Kumbh Sans" pitchFamily="2" charset="77"/>
              </a:rPr>
              <a:t>	</a:t>
            </a:r>
            <a:r>
              <a:rPr lang="en-GB" sz="2000" b="1" u="sng">
                <a:latin typeface="Kumbh Sans" pitchFamily="2" charset="77"/>
                <a:cs typeface="Kumbh Sans" pitchFamily="2" charset="77"/>
              </a:rPr>
              <a:t>Rehab Medicine (2)</a:t>
            </a:r>
            <a:r>
              <a:rPr lang="en-GB" sz="2000">
                <a:latin typeface="Kumbh Sans" pitchFamily="2" charset="77"/>
                <a:cs typeface="Kumbh Sans" pitchFamily="2" charset="77"/>
              </a:rPr>
              <a:t>	</a:t>
            </a:r>
          </a:p>
          <a:p>
            <a:r>
              <a:rPr lang="en-GB" sz="2000">
                <a:latin typeface="Kumbh Sans" pitchFamily="2" charset="77"/>
                <a:cs typeface="Kumbh Sans" pitchFamily="2" charset="77"/>
              </a:rPr>
              <a:t>		</a:t>
            </a:r>
          </a:p>
          <a:p>
            <a:r>
              <a:rPr lang="en-GB" sz="2000">
                <a:latin typeface="Kumbh Sans" pitchFamily="2" charset="77"/>
                <a:cs typeface="Kumbh Sans" pitchFamily="2" charset="77"/>
              </a:rPr>
              <a:t>	</a:t>
            </a:r>
            <a:r>
              <a:rPr lang="en-GB" sz="2000" u="sng">
                <a:latin typeface="Kumbh Sans" pitchFamily="2" charset="77"/>
                <a:cs typeface="Kumbh Sans" pitchFamily="2" charset="77"/>
              </a:rPr>
              <a:t>Post amputation pain</a:t>
            </a:r>
          </a:p>
          <a:p>
            <a:pPr marL="1377950" indent="-533400">
              <a:buAutoNum type="alphaLcPeriod"/>
            </a:pPr>
            <a:r>
              <a:rPr lang="en-GB" sz="2000">
                <a:latin typeface="Kumbh Sans" pitchFamily="2" charset="77"/>
                <a:cs typeface="Kumbh Sans" pitchFamily="2" charset="77"/>
              </a:rPr>
              <a:t>Residual limb pain (RP) - infection/ slow healing, neuroma, HO, MSK issue, poor fit prosthesis</a:t>
            </a:r>
          </a:p>
          <a:p>
            <a:pPr marL="1377950" indent="-533400">
              <a:buAutoNum type="alphaLcPeriod"/>
            </a:pPr>
            <a:r>
              <a:rPr lang="en-GB" sz="2000">
                <a:latin typeface="Kumbh Sans" pitchFamily="2" charset="77"/>
                <a:cs typeface="Kumbh Sans" pitchFamily="2" charset="77"/>
              </a:rPr>
              <a:t>Phantom limb pain/ sensation: </a:t>
            </a:r>
          </a:p>
          <a:p>
            <a:pPr marL="1377950" indent="-533400">
              <a:buAutoNum type="alphaLcPeriod"/>
            </a:pPr>
            <a:r>
              <a:rPr lang="en-GB" sz="2000">
                <a:latin typeface="Kumbh Sans" pitchFamily="2" charset="77"/>
                <a:cs typeface="Kumbh Sans" pitchFamily="2" charset="77"/>
              </a:rPr>
              <a:t>What happens to the brain’s map of the body when a part of the body is removed? Over the last five decades, this question has captivated neuroscientists and clinicians, driving research into the brain’s capacity to reorganize itself. Primary somatosensory cortex (S1), known for its highly detailed body map, has historically been the definitive region for studying cortical reorganization. It is very recently demonstrated that amputation does not trigger large-scale cortical reorganization.</a:t>
            </a:r>
          </a:p>
          <a:p>
            <a:pPr marL="1377950" indent="-533400"/>
            <a:r>
              <a:rPr lang="en-GB" sz="2000">
                <a:latin typeface="Kumbh Sans" pitchFamily="2" charset="77"/>
                <a:cs typeface="Kumbh Sans" pitchFamily="2" charset="77"/>
              </a:rPr>
              <a:t>	Peripheral nerve change: abnormal signals to CNS</a:t>
            </a:r>
          </a:p>
          <a:p>
            <a:r>
              <a:rPr lang="en-GB" sz="2000">
                <a:latin typeface="Kumbh Sans" pitchFamily="2" charset="77"/>
                <a:cs typeface="Kumbh Sans" pitchFamily="2" charset="77"/>
              </a:rPr>
              <a:t>		Cortical reorganization in spinal cord</a:t>
            </a:r>
          </a:p>
          <a:p>
            <a:r>
              <a:rPr lang="en-GB" sz="2000">
                <a:latin typeface="Kumbh Sans" pitchFamily="2" charset="77"/>
                <a:cs typeface="Kumbh Sans" pitchFamily="2" charset="77"/>
              </a:rPr>
              <a:t>		Psychological factors</a:t>
            </a:r>
          </a:p>
          <a:p>
            <a:pPr marL="1377950" indent="-485775"/>
            <a:r>
              <a:rPr lang="en-GB" sz="2000">
                <a:latin typeface="Kumbh Sans" pitchFamily="2" charset="77"/>
                <a:cs typeface="Kumbh Sans" pitchFamily="2" charset="77"/>
              </a:rPr>
              <a:t>d. 	Referred pain</a:t>
            </a:r>
          </a:p>
          <a:p>
            <a:pPr marL="1377950" indent="-485775"/>
            <a:r>
              <a:rPr lang="en-GB" sz="2000">
                <a:latin typeface="Kumbh Sans" pitchFamily="2" charset="77"/>
                <a:cs typeface="Kumbh Sans" pitchFamily="2" charset="77"/>
              </a:rPr>
              <a:t>e. 	CRPS type 2</a:t>
            </a:r>
          </a:p>
        </p:txBody>
      </p:sp>
      <p:cxnSp>
        <p:nvCxnSpPr>
          <p:cNvPr id="3" name="Straight Connector 2">
            <a:extLst>
              <a:ext uri="{FF2B5EF4-FFF2-40B4-BE49-F238E27FC236}">
                <a16:creationId xmlns:a16="http://schemas.microsoft.com/office/drawing/2014/main" id="{F6446DDA-5EF4-6817-7A31-8203EEB1AC7B}"/>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pic>
        <p:nvPicPr>
          <p:cNvPr id="6" name="Picture 5">
            <a:extLst>
              <a:ext uri="{FF2B5EF4-FFF2-40B4-BE49-F238E27FC236}">
                <a16:creationId xmlns:a16="http://schemas.microsoft.com/office/drawing/2014/main" id="{7326FC29-FE81-8BB9-4ED2-E362C7FBEADE}"/>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250008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20F4263-5560-86B5-9039-9B18BC013FF4}"/>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CB8D26B-5599-BC05-784F-79C1A503D16C}"/>
              </a:ext>
            </a:extLst>
          </p:cNvPr>
          <p:cNvPicPr>
            <a:picLocks noChangeAspect="1"/>
          </p:cNvPicPr>
          <p:nvPr/>
        </p:nvPicPr>
        <p:blipFill>
          <a:blip r:embed="rId2">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4E083D33-E12B-EBE9-B199-7F6464782995}"/>
              </a:ext>
            </a:extLst>
          </p:cNvPr>
          <p:cNvSpPr txBox="1"/>
          <p:nvPr/>
        </p:nvSpPr>
        <p:spPr>
          <a:xfrm>
            <a:off x="729736" y="654907"/>
            <a:ext cx="10633675" cy="584775"/>
          </a:xfrm>
          <a:prstGeom prst="rect">
            <a:avLst/>
          </a:prstGeom>
          <a:noFill/>
        </p:spPr>
        <p:txBody>
          <a:bodyPr wrap="square" rtlCol="0">
            <a:spAutoFit/>
          </a:bodyPr>
          <a:lstStyle/>
          <a:p>
            <a:r>
              <a:rPr lang="en-GB" sz="3200">
                <a:effectLst/>
                <a:latin typeface="DM Serif Display" pitchFamily="2" charset="0"/>
              </a:rPr>
              <a:t>1. Pain types and their implications for amputation</a:t>
            </a:r>
          </a:p>
        </p:txBody>
      </p:sp>
      <p:cxnSp>
        <p:nvCxnSpPr>
          <p:cNvPr id="3" name="Straight Connector 2">
            <a:extLst>
              <a:ext uri="{FF2B5EF4-FFF2-40B4-BE49-F238E27FC236}">
                <a16:creationId xmlns:a16="http://schemas.microsoft.com/office/drawing/2014/main" id="{D352202E-DFEC-FB7F-164E-A96F421420BD}"/>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1B349C00-9E47-1EA4-FAFA-D3667DBCD3DA}"/>
              </a:ext>
            </a:extLst>
          </p:cNvPr>
          <p:cNvSpPr txBox="1"/>
          <p:nvPr/>
        </p:nvSpPr>
        <p:spPr>
          <a:xfrm>
            <a:off x="729735" y="1758438"/>
            <a:ext cx="10510694" cy="4401205"/>
          </a:xfrm>
          <a:prstGeom prst="rect">
            <a:avLst/>
          </a:prstGeom>
          <a:noFill/>
        </p:spPr>
        <p:txBody>
          <a:bodyPr wrap="square" lIns="91440" tIns="45720" rIns="91440" bIns="45720" rtlCol="0" anchor="t">
            <a:spAutoFit/>
          </a:bodyPr>
          <a:lstStyle/>
          <a:p>
            <a:pPr>
              <a:spcAft>
                <a:spcPts val="217"/>
              </a:spcAft>
            </a:pPr>
            <a:r>
              <a:rPr lang="en-GB" sz="2000" b="1" u="sng">
                <a:latin typeface="Kumbh Sans"/>
              </a:rPr>
              <a:t>Prosthetics</a:t>
            </a:r>
            <a:endParaRPr lang="en-GB" sz="2000" b="1" u="sng">
              <a:latin typeface="Kumbh Sans" pitchFamily="2" charset="77"/>
            </a:endParaRPr>
          </a:p>
          <a:p>
            <a:pPr marL="342900" indent="-342900">
              <a:spcAft>
                <a:spcPts val="217"/>
              </a:spcAft>
              <a:buFont typeface="Arial" panose="020B0604020202020204" pitchFamily="34" charset="0"/>
              <a:buChar char="•"/>
            </a:pPr>
            <a:r>
              <a:rPr lang="en-GB" sz="2000">
                <a:latin typeface="Kumbh Sans"/>
              </a:rPr>
              <a:t>Pain considerations in a prosthetic socket</a:t>
            </a:r>
          </a:p>
          <a:p>
            <a:pPr marL="800100" lvl="1" indent="-342900">
              <a:spcAft>
                <a:spcPts val="217"/>
              </a:spcAft>
              <a:buFont typeface="Courier New" panose="020B0604020202020204" pitchFamily="34" charset="0"/>
              <a:buChar char="o"/>
            </a:pPr>
            <a:r>
              <a:rPr lang="en-GB" sz="2000">
                <a:latin typeface="Kumbh Sans"/>
              </a:rPr>
              <a:t>Socket issues</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Stump pain</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Phantom limb pain</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Neuromas</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Know when to call in the cavalry</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Technology is not the answer</a:t>
            </a:r>
            <a:endParaRPr lang="en-GB" sz="2000">
              <a:latin typeface="Kumbh Sans" pitchFamily="2" charset="77"/>
            </a:endParaRPr>
          </a:p>
          <a:p>
            <a:pPr marL="342900" indent="-342900">
              <a:spcAft>
                <a:spcPts val="217"/>
              </a:spcAft>
              <a:buFont typeface="Arial" panose="020B0604020202020204" pitchFamily="34" charset="0"/>
              <a:buChar char="•"/>
            </a:pPr>
            <a:r>
              <a:rPr lang="en-GB" sz="2000">
                <a:latin typeface="Kumbh Sans"/>
              </a:rPr>
              <a:t>Impacts of pain on Prosthetics</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Ability the wear limb</a:t>
            </a:r>
            <a:endParaRPr lang="en-GB" sz="2000">
              <a:latin typeface="Kumbh Sans" pitchFamily="2" charset="77"/>
            </a:endParaRPr>
          </a:p>
          <a:p>
            <a:pPr marL="800100" lvl="1" indent="-342900">
              <a:spcAft>
                <a:spcPts val="217"/>
              </a:spcAft>
              <a:buFont typeface="Courier New" panose="020B0604020202020204" pitchFamily="34" charset="0"/>
              <a:buChar char="o"/>
            </a:pPr>
            <a:r>
              <a:rPr lang="en-GB" sz="2000">
                <a:latin typeface="Kumbh Sans"/>
              </a:rPr>
              <a:t>Poor gait</a:t>
            </a:r>
          </a:p>
          <a:p>
            <a:pPr marL="800100" lvl="1" indent="-342900">
              <a:spcAft>
                <a:spcPts val="217"/>
              </a:spcAft>
              <a:buFont typeface="Courier New" panose="020B0604020202020204" pitchFamily="34" charset="0"/>
              <a:buChar char="o"/>
            </a:pPr>
            <a:r>
              <a:rPr lang="en-GB" sz="2000">
                <a:latin typeface="Kumbh Sans"/>
              </a:rPr>
              <a:t>Psychological/engagement</a:t>
            </a:r>
            <a:endParaRPr lang="en-GB" sz="2000">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508144E8-9E69-2CE1-82AE-EF3A1E852264}"/>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1218109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D4EADE-4097-A5F2-9FCF-4FABDFB1E7C7}"/>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D818E2CA-6D2C-5316-8927-B8CD6934F5F1}"/>
              </a:ext>
            </a:extLst>
          </p:cNvPr>
          <p:cNvPicPr>
            <a:picLocks noChangeAspect="1"/>
          </p:cNvPicPr>
          <p:nvPr/>
        </p:nvPicPr>
        <p:blipFill>
          <a:blip r:embed="rId2">
            <a:alphaModFix amt="5000"/>
          </a:blip>
          <a:srcRect l="-139" r="43605" b="55615"/>
          <a:stretch/>
        </p:blipFill>
        <p:spPr>
          <a:xfrm>
            <a:off x="3466861" y="0"/>
            <a:ext cx="8725139" cy="6858000"/>
          </a:xfrm>
          <a:prstGeom prst="rect">
            <a:avLst/>
          </a:prstGeom>
        </p:spPr>
      </p:pic>
      <p:sp>
        <p:nvSpPr>
          <p:cNvPr id="2" name="TextBox 1">
            <a:extLst>
              <a:ext uri="{FF2B5EF4-FFF2-40B4-BE49-F238E27FC236}">
                <a16:creationId xmlns:a16="http://schemas.microsoft.com/office/drawing/2014/main" id="{C3212559-DD79-03F8-928B-8C95E9931CC2}"/>
              </a:ext>
            </a:extLst>
          </p:cNvPr>
          <p:cNvSpPr txBox="1"/>
          <p:nvPr/>
        </p:nvSpPr>
        <p:spPr>
          <a:xfrm>
            <a:off x="729736" y="654907"/>
            <a:ext cx="10633675" cy="584775"/>
          </a:xfrm>
          <a:prstGeom prst="rect">
            <a:avLst/>
          </a:prstGeom>
          <a:noFill/>
        </p:spPr>
        <p:txBody>
          <a:bodyPr wrap="square" rtlCol="0">
            <a:spAutoFit/>
          </a:bodyPr>
          <a:lstStyle/>
          <a:p>
            <a:r>
              <a:rPr lang="en-GB" sz="3200">
                <a:effectLst/>
                <a:latin typeface="DM Serif Display" pitchFamily="2" charset="0"/>
              </a:rPr>
              <a:t>1. Pain types and their implications for amputation</a:t>
            </a:r>
          </a:p>
        </p:txBody>
      </p:sp>
      <p:cxnSp>
        <p:nvCxnSpPr>
          <p:cNvPr id="3" name="Straight Connector 2">
            <a:extLst>
              <a:ext uri="{FF2B5EF4-FFF2-40B4-BE49-F238E27FC236}">
                <a16:creationId xmlns:a16="http://schemas.microsoft.com/office/drawing/2014/main" id="{A89398E9-78F9-4407-0F3D-1EC7DE3D3E56}"/>
              </a:ext>
            </a:extLst>
          </p:cNvPr>
          <p:cNvCxnSpPr/>
          <p:nvPr/>
        </p:nvCxnSpPr>
        <p:spPr>
          <a:xfrm>
            <a:off x="828589" y="1334529"/>
            <a:ext cx="11363411" cy="0"/>
          </a:xfrm>
          <a:prstGeom prst="line">
            <a:avLst/>
          </a:prstGeom>
          <a:ln w="571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6A2E9283-8F7F-379D-03B3-6D4961DF817E}"/>
              </a:ext>
            </a:extLst>
          </p:cNvPr>
          <p:cNvSpPr txBox="1"/>
          <p:nvPr/>
        </p:nvSpPr>
        <p:spPr>
          <a:xfrm>
            <a:off x="729735" y="1758438"/>
            <a:ext cx="10510694" cy="4760278"/>
          </a:xfrm>
          <a:prstGeom prst="rect">
            <a:avLst/>
          </a:prstGeom>
          <a:noFill/>
        </p:spPr>
        <p:txBody>
          <a:bodyPr wrap="square" lIns="91440" tIns="45720" rIns="91440" bIns="45720" rtlCol="0" anchor="t">
            <a:spAutoFit/>
          </a:bodyPr>
          <a:lstStyle/>
          <a:p>
            <a:pPr>
              <a:spcAft>
                <a:spcPts val="217"/>
              </a:spcAft>
            </a:pPr>
            <a:r>
              <a:rPr lang="en-GB" sz="2000" b="1" u="sng">
                <a:latin typeface="Kumbh Sans" pitchFamily="2" charset="77"/>
              </a:rPr>
              <a:t>Physiotherapy</a:t>
            </a:r>
          </a:p>
          <a:p>
            <a:pPr>
              <a:buFont typeface="Arial" panose="020B0604020202020204" pitchFamily="34" charset="0"/>
              <a:buChar char="•"/>
            </a:pPr>
            <a:endParaRPr lang="en-GB" sz="2000">
              <a:ea typeface="+mn-lt"/>
              <a:cs typeface="+mn-lt"/>
            </a:endParaRPr>
          </a:p>
          <a:p>
            <a:pPr>
              <a:buFont typeface="Arial" panose="020B0604020202020204" pitchFamily="34" charset="0"/>
              <a:buChar char="•"/>
            </a:pPr>
            <a:r>
              <a:rPr lang="en-GB" sz="2000">
                <a:ea typeface="+mn-lt"/>
                <a:cs typeface="+mn-lt"/>
              </a:rPr>
              <a:t> Latest research confirms stable cortical body maps before and after amputation - </a:t>
            </a:r>
            <a:r>
              <a:rPr lang="en-GB" sz="2000">
                <a:solidFill>
                  <a:srgbClr val="222222"/>
                </a:solidFill>
                <a:ea typeface="+mn-lt"/>
                <a:cs typeface="+mn-lt"/>
              </a:rPr>
              <a:t>Schone, H.R., Maimon-Mor, R.O., </a:t>
            </a:r>
            <a:r>
              <a:rPr lang="en-GB" sz="2000" err="1">
                <a:solidFill>
                  <a:srgbClr val="222222"/>
                </a:solidFill>
                <a:ea typeface="+mn-lt"/>
                <a:cs typeface="+mn-lt"/>
              </a:rPr>
              <a:t>Kollamkulam</a:t>
            </a:r>
            <a:r>
              <a:rPr lang="en-GB" sz="2000">
                <a:solidFill>
                  <a:srgbClr val="222222"/>
                </a:solidFill>
                <a:ea typeface="+mn-lt"/>
                <a:cs typeface="+mn-lt"/>
              </a:rPr>
              <a:t>, M. </a:t>
            </a:r>
            <a:r>
              <a:rPr lang="en-GB" sz="2000" i="1">
                <a:solidFill>
                  <a:srgbClr val="222222"/>
                </a:solidFill>
                <a:ea typeface="+mn-lt"/>
                <a:cs typeface="+mn-lt"/>
              </a:rPr>
              <a:t>et al.</a:t>
            </a:r>
            <a:r>
              <a:rPr lang="en-GB" sz="2000">
                <a:solidFill>
                  <a:srgbClr val="222222"/>
                </a:solidFill>
                <a:ea typeface="+mn-lt"/>
                <a:cs typeface="+mn-lt"/>
              </a:rPr>
              <a:t>  ‘Stable cortical body maps before and after arm amputation. </a:t>
            </a:r>
            <a:r>
              <a:rPr lang="en-GB" sz="2000" i="1">
                <a:solidFill>
                  <a:srgbClr val="222222"/>
                </a:solidFill>
                <a:ea typeface="+mn-lt"/>
                <a:cs typeface="+mn-lt"/>
              </a:rPr>
              <a:t>Nat </a:t>
            </a:r>
            <a:r>
              <a:rPr lang="en-GB" sz="2000" i="1" err="1">
                <a:solidFill>
                  <a:srgbClr val="222222"/>
                </a:solidFill>
                <a:ea typeface="+mn-lt"/>
                <a:cs typeface="+mn-lt"/>
              </a:rPr>
              <a:t>Neurosci</a:t>
            </a:r>
            <a:r>
              <a:rPr lang="en-GB" sz="2000">
                <a:solidFill>
                  <a:srgbClr val="222222"/>
                </a:solidFill>
                <a:ea typeface="+mn-lt"/>
                <a:cs typeface="+mn-lt"/>
              </a:rPr>
              <a:t> (2025)’.</a:t>
            </a:r>
          </a:p>
          <a:p>
            <a:r>
              <a:rPr lang="en-GB" sz="2000">
                <a:solidFill>
                  <a:srgbClr val="222222"/>
                </a:solidFill>
                <a:ea typeface="+mn-lt"/>
                <a:cs typeface="+mn-lt"/>
              </a:rPr>
              <a:t> </a:t>
            </a:r>
          </a:p>
          <a:p>
            <a:pPr>
              <a:buFont typeface="Arial" panose="020B0604020202020204" pitchFamily="34" charset="0"/>
              <a:buChar char="•"/>
            </a:pPr>
            <a:r>
              <a:rPr lang="en-GB" sz="2000">
                <a:ea typeface="+mn-lt"/>
                <a:cs typeface="+mn-lt"/>
              </a:rPr>
              <a:t>Acute pain is a neural survival mechanism</a:t>
            </a:r>
            <a:endParaRPr lang="en-GB" sz="2000"/>
          </a:p>
          <a:p>
            <a:pPr>
              <a:buFont typeface="Arial" panose="020B0604020202020204" pitchFamily="34" charset="0"/>
              <a:buChar char="•"/>
            </a:pPr>
            <a:r>
              <a:rPr lang="en-GB" sz="2000">
                <a:ea typeface="+mn-lt"/>
                <a:cs typeface="+mn-lt"/>
              </a:rPr>
              <a:t> PLP and RL are a response to nerves being severe, crushed and stretched.</a:t>
            </a:r>
          </a:p>
          <a:p>
            <a:pPr>
              <a:buFont typeface="Arial" panose="020B0604020202020204" pitchFamily="34" charset="0"/>
              <a:buChar char="•"/>
            </a:pPr>
            <a:endParaRPr lang="en-GB" sz="2000">
              <a:ea typeface="+mn-lt"/>
              <a:cs typeface="+mn-lt"/>
            </a:endParaRPr>
          </a:p>
          <a:p>
            <a:pPr>
              <a:buFont typeface="Arial" panose="020B0604020202020204" pitchFamily="34" charset="0"/>
              <a:buChar char="•"/>
            </a:pPr>
            <a:r>
              <a:rPr lang="en-GB" sz="2000">
                <a:ea typeface="+mn-lt"/>
                <a:cs typeface="+mn-lt"/>
              </a:rPr>
              <a:t> Risk factors to acute pain becoming chronic</a:t>
            </a:r>
          </a:p>
          <a:p>
            <a:pPr>
              <a:buFont typeface="Arial" panose="020B0604020202020204" pitchFamily="34" charset="0"/>
              <a:buChar char="•"/>
            </a:pPr>
            <a:r>
              <a:rPr lang="en-GB" sz="2000">
                <a:ea typeface="+mn-lt"/>
                <a:cs typeface="+mn-lt"/>
              </a:rPr>
              <a:t>Mind-body systems and Predictive coding</a:t>
            </a:r>
          </a:p>
          <a:p>
            <a:pPr>
              <a:buFont typeface="Arial" panose="020B0604020202020204" pitchFamily="34" charset="0"/>
              <a:buChar char="•"/>
            </a:pPr>
            <a:r>
              <a:rPr lang="en-GB" sz="2000">
                <a:ea typeface="+mn-lt"/>
                <a:cs typeface="+mn-lt"/>
              </a:rPr>
              <a:t>Pain – Fear / Attention  - Pain</a:t>
            </a:r>
            <a:endParaRPr lang="en-GB" sz="2000"/>
          </a:p>
          <a:p>
            <a:pPr>
              <a:buFont typeface="Arial" panose="020B0604020202020204" pitchFamily="34" charset="0"/>
              <a:buChar char="•"/>
            </a:pPr>
            <a:r>
              <a:rPr lang="en-GB" sz="2000">
                <a:ea typeface="+mn-lt"/>
                <a:cs typeface="+mn-lt"/>
              </a:rPr>
              <a:t>Trauma can sensitise the danger signal</a:t>
            </a:r>
            <a:endParaRPr lang="en-GB" sz="2000"/>
          </a:p>
          <a:p>
            <a:pPr marL="342900" indent="-342900">
              <a:spcAft>
                <a:spcPts val="217"/>
              </a:spcAft>
              <a:buFont typeface="Arial" panose="020B0604020202020204" pitchFamily="34" charset="0"/>
              <a:buChar char="•"/>
            </a:pPr>
            <a:endParaRPr lang="en-GB" sz="2000">
              <a:effectLst/>
              <a:latin typeface="Kumbh Sans" pitchFamily="2" charset="77"/>
            </a:endParaRPr>
          </a:p>
          <a:p>
            <a:pPr>
              <a:spcAft>
                <a:spcPts val="217"/>
              </a:spcAft>
            </a:pPr>
            <a:endParaRPr lang="en-GB" sz="2000">
              <a:latin typeface="Kumbh Sans" pitchFamily="2" charset="77"/>
            </a:endParaRPr>
          </a:p>
        </p:txBody>
      </p:sp>
      <p:pic>
        <p:nvPicPr>
          <p:cNvPr id="6" name="Picture 5">
            <a:extLst>
              <a:ext uri="{FF2B5EF4-FFF2-40B4-BE49-F238E27FC236}">
                <a16:creationId xmlns:a16="http://schemas.microsoft.com/office/drawing/2014/main" id="{899DB25A-F620-3F55-5F96-F0124A0F489E}"/>
              </a:ext>
            </a:extLst>
          </p:cNvPr>
          <p:cNvPicPr>
            <a:picLocks noChangeAspect="1"/>
          </p:cNvPicPr>
          <p:nvPr/>
        </p:nvPicPr>
        <p:blipFill>
          <a:blip r:embed="rId3"/>
          <a:stretch>
            <a:fillRect/>
          </a:stretch>
        </p:blipFill>
        <p:spPr>
          <a:xfrm>
            <a:off x="828589" y="5995086"/>
            <a:ext cx="370703" cy="370703"/>
          </a:xfrm>
          <a:prstGeom prst="rect">
            <a:avLst/>
          </a:prstGeom>
        </p:spPr>
      </p:pic>
    </p:spTree>
    <p:extLst>
      <p:ext uri="{BB962C8B-B14F-4D97-AF65-F5344CB8AC3E}">
        <p14:creationId xmlns:p14="http://schemas.microsoft.com/office/powerpoint/2010/main" val="36312060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41</Slides>
  <Notes>8</Notes>
  <HiddenSlides>0</HiddenSlide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Hall</dc:creator>
  <cp:revision>1</cp:revision>
  <cp:lastPrinted>2025-09-18T06:31:59Z</cp:lastPrinted>
  <dcterms:created xsi:type="dcterms:W3CDTF">2025-03-19T17:08:18Z</dcterms:created>
  <dcterms:modified xsi:type="dcterms:W3CDTF">2025-09-18T08:14:24Z</dcterms:modified>
</cp:coreProperties>
</file>